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8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Lst>
  <p:sldSz cx="12192000" cy="6858000"/>
  <p:notesSz cx="6858000" cy="9144000"/>
  <p:embeddedFontLst>
    <p:embeddedFont>
      <p:font typeface="Arial Black" panose="020B0A04020102020204" pitchFamily="34" charset="0"/>
      <p:regular r:id="rId90"/>
      <p:bold r:id="rId91"/>
    </p:embeddedFont>
    <p:embeddedFont>
      <p:font typeface="Helvetica Neue" panose="020B0604020202020204" charset="0"/>
      <p:regular r:id="rId92"/>
      <p:bold r:id="rId93"/>
      <p:italic r:id="rId94"/>
      <p:boldItalic r:id="rId95"/>
    </p:embeddedFont>
    <p:embeddedFont>
      <p:font typeface="Mate" panose="020B0604020202020204" charset="0"/>
      <p:regular r:id="rId96"/>
      <p:italic r:id="rId9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36">
          <p15:clr>
            <a:srgbClr val="A4A3A4"/>
          </p15:clr>
        </p15:guide>
        <p15:guide id="2" pos="312">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0" roundtripDataSignature="AMtx7mgYuwSq2WtNnmWnal4C8vvHTRmwh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4400"/>
    <a:srgbClr val="E2EA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46"/>
    <p:restoredTop sz="94637"/>
  </p:normalViewPr>
  <p:slideViewPr>
    <p:cSldViewPr snapToGrid="0">
      <p:cViewPr varScale="1">
        <p:scale>
          <a:sx n="51" d="100"/>
          <a:sy n="51" d="100"/>
        </p:scale>
        <p:origin x="1360" y="264"/>
      </p:cViewPr>
      <p:guideLst>
        <p:guide orient="horz" pos="1536"/>
        <p:guide pos="3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font" Target="fonts/font1.fntdata"/><Relationship Id="rId95" Type="http://schemas.openxmlformats.org/officeDocument/2006/relationships/font" Target="fonts/font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8.fntdata"/><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4.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2"/>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 name="Google Shape;5;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 name="Google Shape;6;n"/>
          <p:cNvSpPr txBox="1">
            <a:spLocks noGrp="1"/>
          </p:cNvSpPr>
          <p:nvPr>
            <p:ph type="dt" idx="10"/>
          </p:nvPr>
        </p:nvSpPr>
        <p:spPr>
          <a:xfrm>
            <a:off x="3884613" y="2"/>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r-FR"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extLst>
    <p:ext uri="{620B2872-D7B9-4A21-9093-7833F8D536E1}">
      <p15:sldGuideLst xmlns:p15="http://schemas.microsoft.com/office/powerpoint/2012/main">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0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3" name="Google Shape;243;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52" name="Google Shape;25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66" name="Google Shape;26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77" name="Google Shape;27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85" name="Google Shape;28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334" name="Google Shape;33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350" name="Google Shape;35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364" name="Google Shape;36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397" name="Google Shape;39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1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06" name="Google Shape;40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10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23" name="Google Shape;423;p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1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62" name="Google Shape;46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p1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88" name="Google Shape;48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1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96" name="Google Shape;49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p1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12" name="Google Shape;51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1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31" name="Google Shape;53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1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39" name="Google Shape;539;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7" name="Google Shape;547;p1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48" name="Google Shape;548;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p1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57" name="Google Shape;55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2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66" name="Google Shape;56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p2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75" name="Google Shape;575;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3" name="Google Shape;583;p2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84" name="Google Shape;58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1" name="Google Shape;591;p2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592" name="Google Shape;592;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9" name="Google Shape;599;p2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00" name="Google Shape;60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7" name="Google Shape;607;p2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08" name="Google Shape;608;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0" name="Google Shape;620;p2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21" name="Google Shape;62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3" name="Google Shape;633;p2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34" name="Google Shape;63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9" name="Google Shape;649;p2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50" name="Google Shape;650;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p3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58" name="Google Shape;658;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Google Shape;672;p3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73" name="Google Shape;673;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6" name="Google Shape;686;p3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87" name="Google Shape;687;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5" name="Google Shape;695;p3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696" name="Google Shape;696;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7" name="Google Shape;707;p3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08" name="Google Shape;708;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5" name="Google Shape;715;p3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16" name="Google Shape;716;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p3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39" name="Google Shape;739;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6" name="Google Shape;746;p3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47" name="Google Shape;747;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6" name="Google Shape;766;p3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67" name="Google Shape;767;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6" name="Google Shape;786;p3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787" name="Google Shape;787;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0" name="Google Shape;800;p4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01" name="Google Shape;801;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0" name="Google Shape;810;p2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11" name="Google Shape;81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40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10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19" name="Google Shape;819;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b="0" i="0" u="none" strike="noStrike" cap="none">
                <a:solidFill>
                  <a:schemeClr val="dk1"/>
                </a:solidFill>
                <a:latin typeface="Calibri"/>
                <a:ea typeface="Calibri"/>
                <a:cs typeface="Calibri"/>
                <a:sym typeface="Calibri"/>
              </a:rPr>
              <a:t>41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6" name="Google Shape;826;p4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27" name="Google Shape;827;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42</a:t>
            </a:fld>
            <a:endParaRPr sz="120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7" name="Google Shape;837;p4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38" name="Google Shape;838;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43</a:t>
            </a:fld>
            <a:endParaRPr sz="1200">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p4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50" name="Google Shape;850;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44</a:t>
            </a:fld>
            <a:endParaRPr sz="12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7" name="Google Shape;857;p4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58" name="Google Shape;858;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45</a:t>
            </a:fld>
            <a:endParaRPr sz="12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4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69" name="Google Shape;869;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46</a:t>
            </a:fld>
            <a:endParaRPr sz="12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p4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78" name="Google Shape;878;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47</a:t>
            </a:fld>
            <a:endParaRPr sz="1200">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0" name="Google Shape;890;p4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91" name="Google Shape;891;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48</a:t>
            </a:fld>
            <a:endParaRPr sz="1200">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0" name="Google Shape;900;p4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01" name="Google Shape;901;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49</a:t>
            </a:fld>
            <a:endParaRPr sz="1200">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8" name="Google Shape;908;p4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09" name="Google Shape;909;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50</a:t>
            </a:fld>
            <a:endParaRPr sz="1200">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7" name="Google Shape;917;p5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18" name="Google Shape;918;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51</a:t>
            </a:fld>
            <a:endParaRPr sz="1200">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6" name="Google Shape;926;p5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27" name="Google Shape;927;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52</a:t>
            </a:fld>
            <a:endParaRPr sz="1200">
              <a:solidFill>
                <a:schemeClr val="dk1"/>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5" name="Google Shape;935;p5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36" name="Google Shape;936;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53</a:t>
            </a:fld>
            <a:endParaRPr sz="1200">
              <a:solidFill>
                <a:schemeClr val="dk1"/>
              </a:solidFill>
              <a:latin typeface="Calibri"/>
              <a:ea typeface="Calibri"/>
              <a:cs typeface="Calibri"/>
              <a:sym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5" name="Google Shape;945;p5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46" name="Google Shape;946;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54</a:t>
            </a:fld>
            <a:endParaRPr sz="1200">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5" name="Google Shape;955;p5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56" name="Google Shape;956;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55</a:t>
            </a:fld>
            <a:endParaRPr sz="1200">
              <a:solidFill>
                <a:schemeClr val="dk1"/>
              </a:solidFill>
              <a:latin typeface="Calibri"/>
              <a:ea typeface="Calibri"/>
              <a:cs typeface="Calibri"/>
              <a:sym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6" name="Google Shape;966;p5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67" name="Google Shape;967;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56</a:t>
            </a:fld>
            <a:endParaRPr sz="1200">
              <a:solidFill>
                <a:schemeClr val="dk1"/>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Google Shape;975;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6" name="Google Shape;976;p5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77" name="Google Shape;977;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57</a:t>
            </a:fld>
            <a:endParaRPr sz="1200">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6" name="Google Shape;986;p5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87" name="Google Shape;987;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58</a:t>
            </a:fld>
            <a:endParaRPr sz="1200">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5" name="Google Shape;995;p5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96" name="Google Shape;996;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59</a:t>
            </a:fld>
            <a:endParaRPr sz="1200">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Google Shape;1002;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3" name="Google Shape;1003;p5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04" name="Google Shape;1004;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60</a:t>
            </a:fld>
            <a:endParaRPr sz="1200">
              <a:solidFill>
                <a:schemeClr val="dk1"/>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1" name="Google Shape;1011;p6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12" name="Google Shape;1012;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61</a:t>
            </a:fld>
            <a:endParaRPr sz="1200">
              <a:solidFill>
                <a:schemeClr val="dk1"/>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9" name="Google Shape;1019;p6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20" name="Google Shape;1020;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62</a:t>
            </a:fld>
            <a:endParaRPr sz="1200">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7" name="Google Shape;1027;p6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28" name="Google Shape;1028;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63</a:t>
            </a:fld>
            <a:endParaRPr sz="1200">
              <a:solidFill>
                <a:schemeClr val="dk1"/>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
        <p:cNvGrpSpPr/>
        <p:nvPr/>
      </p:nvGrpSpPr>
      <p:grpSpPr>
        <a:xfrm>
          <a:off x="0" y="0"/>
          <a:ext cx="0" cy="0"/>
          <a:chOff x="0" y="0"/>
          <a:chExt cx="0" cy="0"/>
        </a:xfrm>
      </p:grpSpPr>
      <p:sp>
        <p:nvSpPr>
          <p:cNvPr id="1034" name="Google Shape;1034;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5" name="Google Shape;1035;p6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36" name="Google Shape;1036;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64</a:t>
            </a:fld>
            <a:endParaRPr sz="1200">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3" name="Google Shape;1043;p6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44" name="Google Shape;1044;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65</a:t>
            </a:fld>
            <a:endParaRPr sz="1200">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1" name="Google Shape;1051;p6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52" name="Google Shape;1052;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66</a:t>
            </a:fld>
            <a:endParaRPr sz="1200">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9" name="Google Shape;1059;p6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60" name="Google Shape;1060;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67</a:t>
            </a:fld>
            <a:endParaRPr sz="1200">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7" name="Google Shape;1067;p6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68" name="Google Shape;1068;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68</a:t>
            </a:fld>
            <a:endParaRPr sz="1200">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5" name="Google Shape;1075;p6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76" name="Google Shape;1076;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69</a:t>
            </a:fld>
            <a:endParaRPr sz="1200">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3" name="Google Shape;1083;p6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84" name="Google Shape;108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70</a:t>
            </a:fld>
            <a:endParaRPr sz="1200">
              <a:solidFill>
                <a:schemeClr val="dk1"/>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1" name="Google Shape;1091;p7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092" name="Google Shape;1092;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71</a:t>
            </a:fld>
            <a:endParaRPr sz="1200">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1" name="Google Shape;1101;p10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02" name="Google Shape;1102;p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72</a:t>
            </a:fld>
            <a:endParaRPr sz="1200">
              <a:solidFill>
                <a:schemeClr val="dk1"/>
              </a:solidFill>
              <a:latin typeface="Calibri"/>
              <a:ea typeface="Calibri"/>
              <a:cs typeface="Calibri"/>
              <a:sym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1" name="Google Shape;1111;p7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12" name="Google Shape;1112;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73</a:t>
            </a:fld>
            <a:endParaRPr sz="1200">
              <a:solidFill>
                <a:schemeClr val="dk1"/>
              </a:solidFill>
              <a:latin typeface="Calibri"/>
              <a:ea typeface="Calibri"/>
              <a:cs typeface="Calibri"/>
              <a:sym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9" name="Google Shape;1119;p7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20" name="Google Shape;1120;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74</a:t>
            </a:fld>
            <a:endParaRPr sz="1200">
              <a:solidFill>
                <a:schemeClr val="dk1"/>
              </a:solidFill>
              <a:latin typeface="Calibri"/>
              <a:ea typeface="Calibri"/>
              <a:cs typeface="Calibri"/>
              <a:sym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1" name="Google Shape;1151;p7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52" name="Google Shape;1152;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75</a:t>
            </a:fld>
            <a:endParaRPr sz="1200">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Google Shape;1160;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1" name="Google Shape;1161;p7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62" name="Google Shape;1162;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76</a:t>
            </a:fld>
            <a:endParaRPr sz="1200">
              <a:solidFill>
                <a:schemeClr val="dk1"/>
              </a:solidFill>
              <a:latin typeface="Calibri"/>
              <a:ea typeface="Calibri"/>
              <a:cs typeface="Calibri"/>
              <a:sym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2" name="Google Shape;1172;p75: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73" name="Google Shape;1173;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77</a:t>
            </a:fld>
            <a:endParaRPr sz="1200">
              <a:solidFill>
                <a:schemeClr val="dk1"/>
              </a:solidFill>
              <a:latin typeface="Calibri"/>
              <a:ea typeface="Calibri"/>
              <a:cs typeface="Calibri"/>
              <a:sym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1" name="Google Shape;1181;p76: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82" name="Google Shape;1182;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78</a:t>
            </a:fld>
            <a:endParaRPr sz="1200">
              <a:solidFill>
                <a:schemeClr val="dk1"/>
              </a:solidFill>
              <a:latin typeface="Calibri"/>
              <a:ea typeface="Calibri"/>
              <a:cs typeface="Calibri"/>
              <a:sym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0"/>
        <p:cNvGrpSpPr/>
        <p:nvPr/>
      </p:nvGrpSpPr>
      <p:grpSpPr>
        <a:xfrm>
          <a:off x="0" y="0"/>
          <a:ext cx="0" cy="0"/>
          <a:chOff x="0" y="0"/>
          <a:chExt cx="0" cy="0"/>
        </a:xfrm>
      </p:grpSpPr>
      <p:sp>
        <p:nvSpPr>
          <p:cNvPr id="1191" name="Google Shape;1191;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2" name="Google Shape;1192;p77: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193" name="Google Shape;1193;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79</a:t>
            </a:fld>
            <a:endParaRPr sz="1200">
              <a:solidFill>
                <a:schemeClr val="dk1"/>
              </a:solidFill>
              <a:latin typeface="Calibri"/>
              <a:ea typeface="Calibri"/>
              <a:cs typeface="Calibri"/>
              <a:sym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0" name="Google Shape;1200;p7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201" name="Google Shape;1201;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80</a:t>
            </a:fld>
            <a:endParaRPr sz="1200">
              <a:solidFill>
                <a:schemeClr val="dk1"/>
              </a:solidFill>
              <a:latin typeface="Calibri"/>
              <a:ea typeface="Calibri"/>
              <a:cs typeface="Calibri"/>
              <a:sym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9" name="Google Shape;1209;p79: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210" name="Google Shape;1210;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81</a:t>
            </a:fld>
            <a:endParaRPr sz="1200">
              <a:solidFill>
                <a:schemeClr val="dk1"/>
              </a:solidFill>
              <a:latin typeface="Calibri"/>
              <a:ea typeface="Calibri"/>
              <a:cs typeface="Calibri"/>
              <a:sym typeface="Calibri"/>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9" name="Google Shape;1219;p80: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220" name="Google Shape;1220;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82</a:t>
            </a:fld>
            <a:endParaRPr sz="1200">
              <a:solidFill>
                <a:schemeClr val="dk1"/>
              </a:solidFill>
              <a:latin typeface="Calibri"/>
              <a:ea typeface="Calibri"/>
              <a:cs typeface="Calibri"/>
              <a:sym typeface="Calibri"/>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9"/>
        <p:cNvGrpSpPr/>
        <p:nvPr/>
      </p:nvGrpSpPr>
      <p:grpSpPr>
        <a:xfrm>
          <a:off x="0" y="0"/>
          <a:ext cx="0" cy="0"/>
          <a:chOff x="0" y="0"/>
          <a:chExt cx="0" cy="0"/>
        </a:xfrm>
      </p:grpSpPr>
      <p:sp>
        <p:nvSpPr>
          <p:cNvPr id="1230" name="Google Shape;1230;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1" name="Google Shape;1231;p81: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232" name="Google Shape;1232;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83</a:t>
            </a:fld>
            <a:endParaRPr sz="1200">
              <a:solidFill>
                <a:schemeClr val="dk1"/>
              </a:solidFill>
              <a:latin typeface="Calibri"/>
              <a:ea typeface="Calibri"/>
              <a:cs typeface="Calibri"/>
              <a:sym typeface="Calibri"/>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7"/>
        <p:cNvGrpSpPr/>
        <p:nvPr/>
      </p:nvGrpSpPr>
      <p:grpSpPr>
        <a:xfrm>
          <a:off x="0" y="0"/>
          <a:ext cx="0" cy="0"/>
          <a:chOff x="0" y="0"/>
          <a:chExt cx="0" cy="0"/>
        </a:xfrm>
      </p:grpSpPr>
      <p:sp>
        <p:nvSpPr>
          <p:cNvPr id="1238" name="Google Shape;1238;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9" name="Google Shape;1239;p82: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240" name="Google Shape;1240;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84</a:t>
            </a:fld>
            <a:endParaRPr sz="1200">
              <a:solidFill>
                <a:schemeClr val="dk1"/>
              </a:solidFill>
              <a:latin typeface="Calibri"/>
              <a:ea typeface="Calibri"/>
              <a:cs typeface="Calibri"/>
              <a:sym typeface="Calibri"/>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5"/>
        <p:cNvGrpSpPr/>
        <p:nvPr/>
      </p:nvGrpSpPr>
      <p:grpSpPr>
        <a:xfrm>
          <a:off x="0" y="0"/>
          <a:ext cx="0" cy="0"/>
          <a:chOff x="0" y="0"/>
          <a:chExt cx="0" cy="0"/>
        </a:xfrm>
      </p:grpSpPr>
      <p:sp>
        <p:nvSpPr>
          <p:cNvPr id="1246" name="Google Shape;1246;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7" name="Google Shape;1247;p83: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248" name="Google Shape;1248;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85</a:t>
            </a:fld>
            <a:endParaRPr sz="1200">
              <a:solidFill>
                <a:schemeClr val="dk1"/>
              </a:solidFill>
              <a:latin typeface="Calibri"/>
              <a:ea typeface="Calibri"/>
              <a:cs typeface="Calibri"/>
              <a:sym typeface="Calibri"/>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6" name="Google Shape;1256;p84: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257" name="Google Shape;1257;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fr-FR" sz="1200">
                <a:solidFill>
                  <a:schemeClr val="dk1"/>
                </a:solidFill>
                <a:latin typeface="Calibri"/>
                <a:ea typeface="Calibri"/>
                <a:cs typeface="Calibri"/>
                <a:sym typeface="Calibri"/>
              </a:rPr>
              <a:t>86</a:t>
            </a:fld>
            <a:endParaRPr sz="1200">
              <a:solidFill>
                <a:schemeClr val="dk1"/>
              </a:solidFill>
              <a:latin typeface="Calibri"/>
              <a:ea typeface="Calibri"/>
              <a:cs typeface="Calibri"/>
              <a:sym typeface="Calibri"/>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4"/>
        <p:cNvGrpSpPr/>
        <p:nvPr/>
      </p:nvGrpSpPr>
      <p:grpSpPr>
        <a:xfrm>
          <a:off x="0" y="0"/>
          <a:ext cx="0" cy="0"/>
          <a:chOff x="0" y="0"/>
          <a:chExt cx="0" cy="0"/>
        </a:xfrm>
      </p:grpSpPr>
      <p:sp>
        <p:nvSpPr>
          <p:cNvPr id="1265" name="Google Shape;1265;p108:notes"/>
          <p:cNvSpPr txBox="1">
            <a:spLocks noGrp="1"/>
          </p:cNvSpPr>
          <p:nvPr>
            <p:ph type="body" idx="1"/>
          </p:nvPr>
        </p:nvSpPr>
        <p:spPr>
          <a:xfrm>
            <a:off x="685800" y="4400549"/>
            <a:ext cx="5486400" cy="360045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6" name="Google Shape;1266;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avec image">
  <p:cSld name="Diapositive de titre avec image">
    <p:spTree>
      <p:nvGrpSpPr>
        <p:cNvPr id="1" name="Shape 15"/>
        <p:cNvGrpSpPr/>
        <p:nvPr/>
      </p:nvGrpSpPr>
      <p:grpSpPr>
        <a:xfrm>
          <a:off x="0" y="0"/>
          <a:ext cx="0" cy="0"/>
          <a:chOff x="0" y="0"/>
          <a:chExt cx="0" cy="0"/>
        </a:xfrm>
      </p:grpSpPr>
      <p:sp>
        <p:nvSpPr>
          <p:cNvPr id="16" name="Google Shape;16;p87"/>
          <p:cNvSpPr txBox="1">
            <a:spLocks noGrp="1"/>
          </p:cNvSpPr>
          <p:nvPr>
            <p:ph type="title"/>
          </p:nvPr>
        </p:nvSpPr>
        <p:spPr>
          <a:xfrm>
            <a:off x="1484764" y="1986926"/>
            <a:ext cx="5257793" cy="205744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7" name="Google Shape;17;p87"/>
          <p:cNvCxnSpPr/>
          <p:nvPr/>
        </p:nvCxnSpPr>
        <p:spPr>
          <a:xfrm>
            <a:off x="1509005" y="4172084"/>
            <a:ext cx="0" cy="760288"/>
          </a:xfrm>
          <a:prstGeom prst="straightConnector1">
            <a:avLst/>
          </a:prstGeom>
          <a:noFill/>
          <a:ln w="19050" cap="flat" cmpd="sng">
            <a:solidFill>
              <a:schemeClr val="accent6">
                <a:lumMod val="25000"/>
                <a:lumOff val="75000"/>
              </a:schemeClr>
            </a:solidFill>
            <a:prstDash val="solid"/>
            <a:miter lim="800000"/>
            <a:headEnd type="none" w="sm" len="sm"/>
            <a:tailEnd type="none" w="sm" len="sm"/>
          </a:ln>
        </p:spPr>
      </p:cxnSp>
      <p:sp>
        <p:nvSpPr>
          <p:cNvPr id="18" name="Google Shape;18;p87" descr="Cliquez sur l’icône pour ajouter une image"/>
          <p:cNvSpPr txBox="1">
            <a:spLocks noGrp="1"/>
          </p:cNvSpPr>
          <p:nvPr>
            <p:ph type="body" idx="1"/>
          </p:nvPr>
        </p:nvSpPr>
        <p:spPr>
          <a:xfrm>
            <a:off x="1601366" y="4172084"/>
            <a:ext cx="1570612" cy="76028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800"/>
              <a:buNone/>
              <a:defRPr sz="1800" b="0">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87"/>
          <p:cNvSpPr/>
          <p:nvPr/>
        </p:nvSpPr>
        <p:spPr>
          <a:xfrm>
            <a:off x="7441324" y="5568778"/>
            <a:ext cx="829927" cy="949454"/>
          </a:xfrm>
          <a:custGeom>
            <a:avLst/>
            <a:gdLst/>
            <a:ahLst/>
            <a:cxnLst/>
            <a:rect l="l" t="t" r="r" b="b"/>
            <a:pathLst>
              <a:path w="4398682" h="5032188" extrusionOk="0">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20" name="Google Shape;20;p87"/>
          <p:cNvSpPr>
            <a:spLocks noGrp="1"/>
          </p:cNvSpPr>
          <p:nvPr>
            <p:ph type="pic" idx="2"/>
          </p:nvPr>
        </p:nvSpPr>
        <p:spPr>
          <a:xfrm rot="5400000">
            <a:off x="6662307" y="926180"/>
            <a:ext cx="5342113" cy="4710833"/>
          </a:xfrm>
          <a:prstGeom prst="hexagon">
            <a:avLst>
              <a:gd name="adj" fmla="val 28349"/>
              <a:gd name="vf" fmla="val 115470"/>
            </a:avLst>
          </a:prstGeom>
          <a:noFill/>
          <a:ln>
            <a:noFill/>
          </a:ln>
        </p:spPr>
        <p:txBody>
          <a:bodyPr/>
          <a:lstStyle/>
          <a:p>
            <a:endParaRPr lang="fr-FR"/>
          </a:p>
        </p:txBody>
      </p:sp>
    </p:spTree>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rdre du jour">
  <p:cSld name="Ordre du jour">
    <p:spTree>
      <p:nvGrpSpPr>
        <p:cNvPr id="1" name="Shape 21"/>
        <p:cNvGrpSpPr/>
        <p:nvPr/>
      </p:nvGrpSpPr>
      <p:grpSpPr>
        <a:xfrm>
          <a:off x="0" y="0"/>
          <a:ext cx="0" cy="0"/>
          <a:chOff x="0" y="0"/>
          <a:chExt cx="0" cy="0"/>
        </a:xfrm>
      </p:grpSpPr>
      <p:sp>
        <p:nvSpPr>
          <p:cNvPr id="22" name="Google Shape;22;p88"/>
          <p:cNvSpPr txBox="1">
            <a:spLocks noGrp="1"/>
          </p:cNvSpPr>
          <p:nvPr>
            <p:ph type="title"/>
          </p:nvPr>
        </p:nvSpPr>
        <p:spPr>
          <a:xfrm>
            <a:off x="512572" y="3435545"/>
            <a:ext cx="4253399" cy="1740114"/>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88"/>
          <p:cNvSpPr/>
          <p:nvPr/>
        </p:nvSpPr>
        <p:spPr>
          <a:xfrm>
            <a:off x="6282845" y="525294"/>
            <a:ext cx="1913128" cy="2140085"/>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 name="Google Shape;24;p88"/>
          <p:cNvSpPr/>
          <p:nvPr/>
        </p:nvSpPr>
        <p:spPr>
          <a:xfrm>
            <a:off x="8375472" y="496110"/>
            <a:ext cx="1913128" cy="215954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 name="Google Shape;25;p88"/>
          <p:cNvSpPr/>
          <p:nvPr/>
        </p:nvSpPr>
        <p:spPr>
          <a:xfrm>
            <a:off x="7328126" y="2310315"/>
            <a:ext cx="1913128" cy="215954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 name="Google Shape;26;p88"/>
          <p:cNvSpPr/>
          <p:nvPr/>
        </p:nvSpPr>
        <p:spPr>
          <a:xfrm>
            <a:off x="8375472" y="4095335"/>
            <a:ext cx="1913128" cy="215954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 name="Google Shape;27;p88"/>
          <p:cNvSpPr/>
          <p:nvPr/>
        </p:nvSpPr>
        <p:spPr>
          <a:xfrm>
            <a:off x="9403474" y="2310314"/>
            <a:ext cx="1913128" cy="215954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 name="Google Shape;28;p88" descr="Cliquez sur l’icône pour ajouter une image"/>
          <p:cNvSpPr txBox="1">
            <a:spLocks noGrp="1"/>
          </p:cNvSpPr>
          <p:nvPr>
            <p:ph type="body" idx="1"/>
          </p:nvPr>
        </p:nvSpPr>
        <p:spPr>
          <a:xfrm>
            <a:off x="6274027" y="1076241"/>
            <a:ext cx="1913128" cy="1054727"/>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dk1"/>
              </a:buClr>
              <a:buSzPts val="1800"/>
              <a:buNone/>
              <a:defRPr sz="1800" b="0" i="0">
                <a:solidFill>
                  <a:schemeClr val="dk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88" descr="Cliquez sur l’icône pour ajouter une image"/>
          <p:cNvSpPr txBox="1">
            <a:spLocks noGrp="1"/>
          </p:cNvSpPr>
          <p:nvPr>
            <p:ph type="body" idx="2"/>
          </p:nvPr>
        </p:nvSpPr>
        <p:spPr>
          <a:xfrm>
            <a:off x="8375472" y="1076241"/>
            <a:ext cx="1904890" cy="1054728"/>
          </a:xfrm>
          <a:prstGeom prst="rect">
            <a:avLst/>
          </a:prstGeom>
          <a:noFill/>
          <a:ln>
            <a:noFill/>
          </a:ln>
        </p:spPr>
        <p:txBody>
          <a:bodyPr spcFirstLastPara="1" wrap="square" lIns="91425" tIns="45700" rIns="91425" bIns="45700" anchor="ctr" anchorCtr="0">
            <a:noAutofit/>
          </a:bodyPr>
          <a:lstStyle>
            <a:lvl1pPr marL="457200" lvl="0" indent="-228600" algn="ctr">
              <a:lnSpc>
                <a:spcPct val="113000"/>
              </a:lnSpc>
              <a:spcBef>
                <a:spcPts val="1000"/>
              </a:spcBef>
              <a:spcAft>
                <a:spcPts val="0"/>
              </a:spcAft>
              <a:buClr>
                <a:schemeClr val="dk1"/>
              </a:buClr>
              <a:buSzPts val="1800"/>
              <a:buNone/>
              <a:defRPr sz="1800" b="0" i="0">
                <a:solidFill>
                  <a:schemeClr val="dk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88" descr="Cliquez sur l’icône pour ajouter une image"/>
          <p:cNvSpPr txBox="1">
            <a:spLocks noGrp="1"/>
          </p:cNvSpPr>
          <p:nvPr>
            <p:ph type="body" idx="3"/>
          </p:nvPr>
        </p:nvSpPr>
        <p:spPr>
          <a:xfrm>
            <a:off x="7321949" y="2844725"/>
            <a:ext cx="1914694" cy="1089194"/>
          </a:xfrm>
          <a:prstGeom prst="rect">
            <a:avLst/>
          </a:prstGeom>
          <a:noFill/>
          <a:ln>
            <a:noFill/>
          </a:ln>
        </p:spPr>
        <p:txBody>
          <a:bodyPr spcFirstLastPara="1" wrap="square" lIns="91425" tIns="45700" rIns="91425" bIns="45700" anchor="ctr" anchorCtr="0">
            <a:noAutofit/>
          </a:bodyPr>
          <a:lstStyle>
            <a:lvl1pPr marL="457200" lvl="0" indent="-228600" algn="ctr">
              <a:lnSpc>
                <a:spcPct val="113000"/>
              </a:lnSpc>
              <a:spcBef>
                <a:spcPts val="1000"/>
              </a:spcBef>
              <a:spcAft>
                <a:spcPts val="0"/>
              </a:spcAft>
              <a:buClr>
                <a:schemeClr val="dk1"/>
              </a:buClr>
              <a:buSzPts val="1800"/>
              <a:buNone/>
              <a:defRPr sz="1800" b="0" i="0">
                <a:solidFill>
                  <a:schemeClr val="dk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88" descr="Cliquez sur l’icône pour ajouter une image"/>
          <p:cNvSpPr txBox="1">
            <a:spLocks noGrp="1"/>
          </p:cNvSpPr>
          <p:nvPr>
            <p:ph type="body" idx="4"/>
          </p:nvPr>
        </p:nvSpPr>
        <p:spPr>
          <a:xfrm>
            <a:off x="9409651" y="2826795"/>
            <a:ext cx="1913128" cy="1107124"/>
          </a:xfrm>
          <a:prstGeom prst="rect">
            <a:avLst/>
          </a:prstGeom>
          <a:noFill/>
          <a:ln>
            <a:noFill/>
          </a:ln>
        </p:spPr>
        <p:txBody>
          <a:bodyPr spcFirstLastPara="1" wrap="square" lIns="91425" tIns="45700" rIns="91425" bIns="45700" anchor="ctr" anchorCtr="0">
            <a:noAutofit/>
          </a:bodyPr>
          <a:lstStyle>
            <a:lvl1pPr marL="457200" lvl="0" indent="-228600" algn="ctr">
              <a:lnSpc>
                <a:spcPct val="113000"/>
              </a:lnSpc>
              <a:spcBef>
                <a:spcPts val="1000"/>
              </a:spcBef>
              <a:spcAft>
                <a:spcPts val="0"/>
              </a:spcAft>
              <a:buClr>
                <a:schemeClr val="dk1"/>
              </a:buClr>
              <a:buSzPts val="1800"/>
              <a:buNone/>
              <a:defRPr sz="1800" b="0" i="0">
                <a:solidFill>
                  <a:schemeClr val="dk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88" descr="Cliquez sur l’icône pour ajouter une image"/>
          <p:cNvSpPr txBox="1">
            <a:spLocks noGrp="1"/>
          </p:cNvSpPr>
          <p:nvPr>
            <p:ph type="body" idx="5"/>
          </p:nvPr>
        </p:nvSpPr>
        <p:spPr>
          <a:xfrm>
            <a:off x="8367234" y="4631270"/>
            <a:ext cx="1913128" cy="1075689"/>
          </a:xfrm>
          <a:prstGeom prst="rect">
            <a:avLst/>
          </a:prstGeom>
          <a:noFill/>
          <a:ln>
            <a:noFill/>
          </a:ln>
        </p:spPr>
        <p:txBody>
          <a:bodyPr spcFirstLastPara="1" wrap="square" lIns="91425" tIns="45700" rIns="91425" bIns="45700" anchor="ctr" anchorCtr="0">
            <a:noAutofit/>
          </a:bodyPr>
          <a:lstStyle>
            <a:lvl1pPr marL="457200" lvl="0" indent="-228600" algn="ctr">
              <a:lnSpc>
                <a:spcPct val="113000"/>
              </a:lnSpc>
              <a:spcBef>
                <a:spcPts val="1000"/>
              </a:spcBef>
              <a:spcAft>
                <a:spcPts val="0"/>
              </a:spcAft>
              <a:buClr>
                <a:schemeClr val="dk1"/>
              </a:buClr>
              <a:buSzPts val="1800"/>
              <a:buNone/>
              <a:defRPr sz="1800" b="0" i="0">
                <a:solidFill>
                  <a:schemeClr val="dk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88"/>
          <p:cNvSpPr/>
          <p:nvPr/>
        </p:nvSpPr>
        <p:spPr>
          <a:xfrm>
            <a:off x="10460480" y="505838"/>
            <a:ext cx="1731521" cy="2159541"/>
          </a:xfrm>
          <a:custGeom>
            <a:avLst/>
            <a:gdLst/>
            <a:ahLst/>
            <a:cxnLst/>
            <a:rect l="l" t="t" r="r" b="b"/>
            <a:pathLst>
              <a:path w="1731521" h="2159541" extrusionOk="0">
                <a:moveTo>
                  <a:pt x="953758" y="0"/>
                </a:moveTo>
                <a:lnTo>
                  <a:pt x="1731521" y="438909"/>
                </a:lnTo>
                <a:lnTo>
                  <a:pt x="1731521" y="1724628"/>
                </a:lnTo>
                <a:lnTo>
                  <a:pt x="956364" y="2159541"/>
                </a:lnTo>
                <a:lnTo>
                  <a:pt x="0" y="1623503"/>
                </a:lnTo>
                <a:lnTo>
                  <a:pt x="0" y="543733"/>
                </a:lnTo>
                <a:close/>
              </a:path>
            </a:pathLst>
          </a:custGeom>
          <a:noFill/>
          <a:ln w="19050" cap="flat" cmpd="sng">
            <a:solidFill>
              <a:schemeClr val="accent6">
                <a:lumMod val="25000"/>
                <a:lumOff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5" name="Google Shape;35;p88"/>
          <p:cNvSpPr/>
          <p:nvPr/>
        </p:nvSpPr>
        <p:spPr>
          <a:xfrm>
            <a:off x="11498097" y="2436654"/>
            <a:ext cx="698022" cy="1868948"/>
          </a:xfrm>
          <a:custGeom>
            <a:avLst/>
            <a:gdLst/>
            <a:ahLst/>
            <a:cxnLst/>
            <a:rect l="l" t="t" r="r" b="b"/>
            <a:pathLst>
              <a:path w="698022" h="1868948" extrusionOk="0">
                <a:moveTo>
                  <a:pt x="698022" y="0"/>
                </a:moveTo>
                <a:lnTo>
                  <a:pt x="698022" y="1868948"/>
                </a:lnTo>
                <a:lnTo>
                  <a:pt x="0" y="1477709"/>
                </a:lnTo>
                <a:lnTo>
                  <a:pt x="0" y="397939"/>
                </a:lnTo>
                <a:close/>
              </a:path>
            </a:pathLst>
          </a:custGeom>
          <a:noFill/>
          <a:ln w="19050" cap="flat" cmpd="sng">
            <a:solidFill>
              <a:schemeClr val="accent6">
                <a:lumMod val="25000"/>
                <a:lumOff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 name="Google Shape;36;p88"/>
          <p:cNvSpPr/>
          <p:nvPr/>
        </p:nvSpPr>
        <p:spPr>
          <a:xfrm>
            <a:off x="10460480" y="4114794"/>
            <a:ext cx="1731521" cy="2159541"/>
          </a:xfrm>
          <a:custGeom>
            <a:avLst/>
            <a:gdLst/>
            <a:ahLst/>
            <a:cxnLst/>
            <a:rect l="l" t="t" r="r" b="b"/>
            <a:pathLst>
              <a:path w="1731521" h="2159541" extrusionOk="0">
                <a:moveTo>
                  <a:pt x="953758" y="0"/>
                </a:moveTo>
                <a:lnTo>
                  <a:pt x="1731521" y="438909"/>
                </a:lnTo>
                <a:lnTo>
                  <a:pt x="1731521" y="1724629"/>
                </a:lnTo>
                <a:lnTo>
                  <a:pt x="956364" y="2159541"/>
                </a:lnTo>
                <a:lnTo>
                  <a:pt x="0" y="1623503"/>
                </a:lnTo>
                <a:lnTo>
                  <a:pt x="0" y="543733"/>
                </a:lnTo>
                <a:close/>
              </a:path>
            </a:pathLst>
          </a:custGeom>
          <a:noFill/>
          <a:ln w="19050" cap="flat" cmpd="sng">
            <a:solidFill>
              <a:schemeClr val="accent6">
                <a:lumMod val="25000"/>
                <a:lumOff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7" name="Google Shape;37;p88"/>
          <p:cNvSpPr/>
          <p:nvPr/>
        </p:nvSpPr>
        <p:spPr>
          <a:xfrm>
            <a:off x="5252937" y="2290859"/>
            <a:ext cx="1913128" cy="215954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chemeClr val="accent6">
                <a:lumMod val="25000"/>
                <a:lumOff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 name="Google Shape;38;p88"/>
          <p:cNvSpPr/>
          <p:nvPr/>
        </p:nvSpPr>
        <p:spPr>
          <a:xfrm>
            <a:off x="6310033" y="4056424"/>
            <a:ext cx="1913128" cy="215954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w="1905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 name="Google Shape;39;p88"/>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8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bg2"/>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fld id="{00000000-1234-1234-1234-123412341234}" type="slidenum">
              <a:rPr lang="fr-FR" smtClean="0"/>
              <a:pPr/>
              <a:t>‹N°›</a:t>
            </a:fld>
            <a:endParaRPr lang="fr-FR" dirty="0"/>
          </a:p>
        </p:txBody>
      </p:sp>
      <p:sp>
        <p:nvSpPr>
          <p:cNvPr id="41" name="Google Shape;41;p88" descr="Cliquez sur l’icône pour ajouter une image"/>
          <p:cNvSpPr txBox="1">
            <a:spLocks noGrp="1"/>
          </p:cNvSpPr>
          <p:nvPr>
            <p:ph type="body" idx="6"/>
          </p:nvPr>
        </p:nvSpPr>
        <p:spPr>
          <a:xfrm>
            <a:off x="6274027" y="4629746"/>
            <a:ext cx="1913128" cy="1075689"/>
          </a:xfrm>
          <a:prstGeom prst="rect">
            <a:avLst/>
          </a:prstGeom>
          <a:noFill/>
          <a:ln>
            <a:noFill/>
          </a:ln>
        </p:spPr>
        <p:txBody>
          <a:bodyPr spcFirstLastPara="1" wrap="square" lIns="91425" tIns="45700" rIns="91425" bIns="45700" anchor="ctr" anchorCtr="0">
            <a:noAutofit/>
          </a:bodyPr>
          <a:lstStyle>
            <a:lvl1pPr marL="457200" lvl="0" indent="-228600" algn="ctr">
              <a:lnSpc>
                <a:spcPct val="113000"/>
              </a:lnSpc>
              <a:spcBef>
                <a:spcPts val="1000"/>
              </a:spcBef>
              <a:spcAft>
                <a:spcPts val="0"/>
              </a:spcAft>
              <a:buClr>
                <a:schemeClr val="dk1"/>
              </a:buClr>
              <a:buSzPts val="1800"/>
              <a:buNone/>
              <a:defRPr sz="1800" b="0" i="0">
                <a:solidFill>
                  <a:schemeClr val="dk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528">
          <p15:clr>
            <a:srgbClr val="FBAE40"/>
          </p15:clr>
        </p15:guide>
        <p15:guide id="2"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et contenu">
  <p:cSld name="Titre et contenu">
    <p:spTree>
      <p:nvGrpSpPr>
        <p:cNvPr id="1" name="Shape 42"/>
        <p:cNvGrpSpPr/>
        <p:nvPr/>
      </p:nvGrpSpPr>
      <p:grpSpPr>
        <a:xfrm>
          <a:off x="0" y="0"/>
          <a:ext cx="0" cy="0"/>
          <a:chOff x="0" y="0"/>
          <a:chExt cx="0" cy="0"/>
        </a:xfrm>
      </p:grpSpPr>
      <p:sp>
        <p:nvSpPr>
          <p:cNvPr id="43" name="Google Shape;43;p89"/>
          <p:cNvSpPr txBox="1">
            <a:spLocks noGrp="1"/>
          </p:cNvSpPr>
          <p:nvPr>
            <p:ph type="title"/>
          </p:nvPr>
        </p:nvSpPr>
        <p:spPr>
          <a:xfrm>
            <a:off x="587829" y="507076"/>
            <a:ext cx="10515600" cy="1115434"/>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8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
        <p:nvSpPr>
          <p:cNvPr id="45" name="Google Shape;45;p89"/>
          <p:cNvSpPr>
            <a:spLocks noGrp="1"/>
          </p:cNvSpPr>
          <p:nvPr>
            <p:ph type="pic" idx="2"/>
          </p:nvPr>
        </p:nvSpPr>
        <p:spPr>
          <a:xfrm>
            <a:off x="396342" y="2103154"/>
            <a:ext cx="1161870" cy="947956"/>
          </a:xfrm>
          <a:prstGeom prst="hexagon">
            <a:avLst>
              <a:gd name="adj" fmla="val 28349"/>
              <a:gd name="vf" fmla="val 115470"/>
            </a:avLst>
          </a:prstGeom>
          <a:solidFill>
            <a:srgbClr val="FBBA16"/>
          </a:solidFill>
          <a:ln>
            <a:noFill/>
          </a:ln>
        </p:spPr>
      </p:sp>
      <p:sp>
        <p:nvSpPr>
          <p:cNvPr id="46" name="Google Shape;46;p89"/>
          <p:cNvSpPr>
            <a:spLocks noGrp="1"/>
          </p:cNvSpPr>
          <p:nvPr>
            <p:ph type="pic" idx="3"/>
          </p:nvPr>
        </p:nvSpPr>
        <p:spPr>
          <a:xfrm>
            <a:off x="396342" y="3531754"/>
            <a:ext cx="1161870" cy="947956"/>
          </a:xfrm>
          <a:prstGeom prst="hexagon">
            <a:avLst>
              <a:gd name="adj" fmla="val 28349"/>
              <a:gd name="vf" fmla="val 115470"/>
            </a:avLst>
          </a:prstGeom>
          <a:solidFill>
            <a:srgbClr val="FBBA16"/>
          </a:solidFill>
          <a:ln>
            <a:noFill/>
          </a:ln>
        </p:spPr>
      </p:sp>
      <p:sp>
        <p:nvSpPr>
          <p:cNvPr id="47" name="Google Shape;47;p89"/>
          <p:cNvSpPr>
            <a:spLocks noGrp="1"/>
          </p:cNvSpPr>
          <p:nvPr>
            <p:ph type="pic" idx="4"/>
          </p:nvPr>
        </p:nvSpPr>
        <p:spPr>
          <a:xfrm>
            <a:off x="548742" y="2255554"/>
            <a:ext cx="1161870" cy="947956"/>
          </a:xfrm>
          <a:prstGeom prst="hexagon">
            <a:avLst>
              <a:gd name="adj" fmla="val 28349"/>
              <a:gd name="vf" fmla="val 115470"/>
            </a:avLst>
          </a:prstGeom>
          <a:solidFill>
            <a:srgbClr val="FBBA16"/>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vis ">
  <p:cSld name="Devis ">
    <p:spTree>
      <p:nvGrpSpPr>
        <p:cNvPr id="1" name="Shape 48"/>
        <p:cNvGrpSpPr/>
        <p:nvPr/>
      </p:nvGrpSpPr>
      <p:grpSpPr>
        <a:xfrm>
          <a:off x="0" y="0"/>
          <a:ext cx="0" cy="0"/>
          <a:chOff x="0" y="0"/>
          <a:chExt cx="0" cy="0"/>
        </a:xfrm>
      </p:grpSpPr>
      <p:sp>
        <p:nvSpPr>
          <p:cNvPr id="49" name="Google Shape;49;p90"/>
          <p:cNvSpPr/>
          <p:nvPr/>
        </p:nvSpPr>
        <p:spPr>
          <a:xfrm>
            <a:off x="758702" y="3457554"/>
            <a:ext cx="1208037" cy="1381756"/>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chemeClr val="accent6">
                <a:lumMod val="25000"/>
                <a:lumOff val="7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0" name="Google Shape;50;p90"/>
          <p:cNvSpPr txBox="1">
            <a:spLocks noGrp="1"/>
          </p:cNvSpPr>
          <p:nvPr>
            <p:ph type="title"/>
          </p:nvPr>
        </p:nvSpPr>
        <p:spPr>
          <a:xfrm>
            <a:off x="6099079" y="1856195"/>
            <a:ext cx="4518122" cy="168890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2700"/>
              <a:buFont typeface="Arial"/>
              <a:buNone/>
              <a:defRPr sz="27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90"/>
          <p:cNvSpPr txBox="1">
            <a:spLocks noGrp="1"/>
          </p:cNvSpPr>
          <p:nvPr>
            <p:ph type="body" idx="1"/>
          </p:nvPr>
        </p:nvSpPr>
        <p:spPr>
          <a:xfrm>
            <a:off x="6095999" y="3695015"/>
            <a:ext cx="4672693" cy="168890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2"/>
              </a:buClr>
              <a:buSzPts val="1500"/>
              <a:buNone/>
              <a:defRPr sz="1500" b="0">
                <a:solidFill>
                  <a:schemeClr val="accent2"/>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90"/>
          <p:cNvSpPr/>
          <p:nvPr/>
        </p:nvSpPr>
        <p:spPr>
          <a:xfrm>
            <a:off x="3843559" y="722518"/>
            <a:ext cx="1244907" cy="1405252"/>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alpha val="29019"/>
            </a:schemeClr>
          </a:solidFill>
          <a:ln>
            <a:solidFill>
              <a:schemeClr val="bg2">
                <a:lumMod val="75000"/>
                <a:lumOff val="25000"/>
              </a:schemeClr>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3" name="Google Shape;53;p90"/>
          <p:cNvSpPr/>
          <p:nvPr/>
        </p:nvSpPr>
        <p:spPr>
          <a:xfrm>
            <a:off x="1223929" y="1436914"/>
            <a:ext cx="2857005" cy="3269776"/>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Arial"/>
              <a:ea typeface="Arial"/>
              <a:cs typeface="Arial"/>
              <a:sym typeface="Arial"/>
            </a:endParaRPr>
          </a:p>
        </p:txBody>
      </p:sp>
      <p:sp>
        <p:nvSpPr>
          <p:cNvPr id="54" name="Google Shape;54;p90"/>
          <p:cNvSpPr/>
          <p:nvPr/>
        </p:nvSpPr>
        <p:spPr>
          <a:xfrm>
            <a:off x="2917915" y="4662164"/>
            <a:ext cx="663381" cy="758922"/>
          </a:xfrm>
          <a:custGeom>
            <a:avLst/>
            <a:gdLst/>
            <a:ahLst/>
            <a:cxnLst/>
            <a:rect l="l" t="t" r="r" b="b"/>
            <a:pathLst>
              <a:path w="4398682" h="5032188" extrusionOk="0">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6">
              <a:lumMod val="50000"/>
              <a:lumOff val="50000"/>
              <a:alpha val="29019"/>
            </a:schemeClr>
          </a:solidFill>
          <a:ln>
            <a:solidFill>
              <a:schemeClr val="bg2">
                <a:lumMod val="75000"/>
                <a:lumOff val="25000"/>
              </a:schemeClr>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55" name="Google Shape;55;p90"/>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 colonnes">
  <p:cSld name="5 colonnes">
    <p:spTree>
      <p:nvGrpSpPr>
        <p:cNvPr id="1" name="Shape 57"/>
        <p:cNvGrpSpPr/>
        <p:nvPr/>
      </p:nvGrpSpPr>
      <p:grpSpPr>
        <a:xfrm>
          <a:off x="0" y="0"/>
          <a:ext cx="0" cy="0"/>
          <a:chOff x="0" y="0"/>
          <a:chExt cx="0" cy="0"/>
        </a:xfrm>
      </p:grpSpPr>
      <p:sp>
        <p:nvSpPr>
          <p:cNvPr id="58" name="Google Shape;58;p91"/>
          <p:cNvSpPr txBox="1">
            <a:spLocks noGrp="1"/>
          </p:cNvSpPr>
          <p:nvPr>
            <p:ph type="body" idx="1"/>
          </p:nvPr>
        </p:nvSpPr>
        <p:spPr>
          <a:xfrm>
            <a:off x="838200" y="2929823"/>
            <a:ext cx="1865376" cy="2464293"/>
          </a:xfrm>
          <a:prstGeom prst="rect">
            <a:avLst/>
          </a:prstGeom>
          <a:noFill/>
          <a:ln w="19050" cap="flat" cmpd="sng">
            <a:solidFill>
              <a:schemeClr val="lt1"/>
            </a:solidFill>
            <a:prstDash val="solid"/>
            <a:round/>
            <a:headEnd type="none" w="sm" len="sm"/>
            <a:tailEnd type="none" w="sm" len="sm"/>
          </a:ln>
        </p:spPr>
        <p:txBody>
          <a:bodyPr spcFirstLastPara="1" wrap="square" lIns="91425" tIns="219450" rIns="91425" bIns="45700" anchor="t" anchorCtr="0">
            <a:noAutofit/>
          </a:bodyPr>
          <a:lstStyle>
            <a:lvl1pPr marL="457200" lvl="0" indent="-228600" algn="ctr">
              <a:lnSpc>
                <a:spcPct val="100000"/>
              </a:lnSpc>
              <a:spcBef>
                <a:spcPts val="0"/>
              </a:spcBef>
              <a:spcAft>
                <a:spcPts val="0"/>
              </a:spcAft>
              <a:buClr>
                <a:schemeClr val="lt1"/>
              </a:buClr>
              <a:buSzPts val="1500"/>
              <a:buNone/>
              <a:defRPr sz="15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91"/>
          <p:cNvSpPr txBox="1">
            <a:spLocks noGrp="1"/>
          </p:cNvSpPr>
          <p:nvPr>
            <p:ph type="body" idx="2"/>
          </p:nvPr>
        </p:nvSpPr>
        <p:spPr>
          <a:xfrm>
            <a:off x="3000303" y="2929823"/>
            <a:ext cx="1867186" cy="2471878"/>
          </a:xfrm>
          <a:prstGeom prst="rect">
            <a:avLst/>
          </a:prstGeom>
          <a:noFill/>
          <a:ln w="19050" cap="flat" cmpd="sng">
            <a:solidFill>
              <a:schemeClr val="lt1"/>
            </a:solidFill>
            <a:prstDash val="solid"/>
            <a:round/>
            <a:headEnd type="none" w="sm" len="sm"/>
            <a:tailEnd type="none" w="sm" len="sm"/>
          </a:ln>
        </p:spPr>
        <p:txBody>
          <a:bodyPr spcFirstLastPara="1" wrap="square" lIns="91425" tIns="219450" rIns="91425" bIns="45700" anchor="t" anchorCtr="0">
            <a:noAutofit/>
          </a:bodyPr>
          <a:lstStyle>
            <a:lvl1pPr marL="457200" lvl="0" indent="-228600" algn="ctr">
              <a:lnSpc>
                <a:spcPct val="100000"/>
              </a:lnSpc>
              <a:spcBef>
                <a:spcPts val="0"/>
              </a:spcBef>
              <a:spcAft>
                <a:spcPts val="0"/>
              </a:spcAft>
              <a:buClr>
                <a:schemeClr val="lt1"/>
              </a:buClr>
              <a:buSzPts val="1500"/>
              <a:buNone/>
              <a:defRPr sz="15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91"/>
          <p:cNvSpPr txBox="1">
            <a:spLocks noGrp="1"/>
          </p:cNvSpPr>
          <p:nvPr>
            <p:ph type="body" idx="3"/>
          </p:nvPr>
        </p:nvSpPr>
        <p:spPr>
          <a:xfrm>
            <a:off x="5164216" y="2929823"/>
            <a:ext cx="1865376" cy="2464293"/>
          </a:xfrm>
          <a:prstGeom prst="rect">
            <a:avLst/>
          </a:prstGeom>
          <a:noFill/>
          <a:ln w="19050" cap="flat" cmpd="sng">
            <a:solidFill>
              <a:schemeClr val="lt1"/>
            </a:solidFill>
            <a:prstDash val="solid"/>
            <a:round/>
            <a:headEnd type="none" w="sm" len="sm"/>
            <a:tailEnd type="none" w="sm" len="sm"/>
          </a:ln>
        </p:spPr>
        <p:txBody>
          <a:bodyPr spcFirstLastPara="1" wrap="square" lIns="91425" tIns="219450" rIns="91425" bIns="45700" anchor="t" anchorCtr="0">
            <a:noAutofit/>
          </a:bodyPr>
          <a:lstStyle>
            <a:lvl1pPr marL="457200" lvl="0" indent="-228600" algn="ctr">
              <a:lnSpc>
                <a:spcPct val="100000"/>
              </a:lnSpc>
              <a:spcBef>
                <a:spcPts val="0"/>
              </a:spcBef>
              <a:spcAft>
                <a:spcPts val="0"/>
              </a:spcAft>
              <a:buClr>
                <a:schemeClr val="lt1"/>
              </a:buClr>
              <a:buSzPts val="1500"/>
              <a:buNone/>
              <a:defRPr sz="15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91"/>
          <p:cNvSpPr txBox="1">
            <a:spLocks noGrp="1"/>
          </p:cNvSpPr>
          <p:nvPr>
            <p:ph type="body" idx="4"/>
          </p:nvPr>
        </p:nvSpPr>
        <p:spPr>
          <a:xfrm>
            <a:off x="7326319" y="2929823"/>
            <a:ext cx="1865376" cy="2464293"/>
          </a:xfrm>
          <a:prstGeom prst="rect">
            <a:avLst/>
          </a:prstGeom>
          <a:noFill/>
          <a:ln w="19050" cap="flat" cmpd="sng">
            <a:solidFill>
              <a:schemeClr val="lt1"/>
            </a:solidFill>
            <a:prstDash val="solid"/>
            <a:round/>
            <a:headEnd type="none" w="sm" len="sm"/>
            <a:tailEnd type="none" w="sm" len="sm"/>
          </a:ln>
        </p:spPr>
        <p:txBody>
          <a:bodyPr spcFirstLastPara="1" wrap="square" lIns="91425" tIns="219450" rIns="91425" bIns="45700" anchor="t" anchorCtr="0">
            <a:noAutofit/>
          </a:bodyPr>
          <a:lstStyle>
            <a:lvl1pPr marL="457200" lvl="0" indent="-228600" algn="ctr">
              <a:lnSpc>
                <a:spcPct val="100000"/>
              </a:lnSpc>
              <a:spcBef>
                <a:spcPts val="0"/>
              </a:spcBef>
              <a:spcAft>
                <a:spcPts val="0"/>
              </a:spcAft>
              <a:buClr>
                <a:schemeClr val="lt1"/>
              </a:buClr>
              <a:buSzPts val="1500"/>
              <a:buNone/>
              <a:defRPr sz="15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91"/>
          <p:cNvSpPr txBox="1">
            <a:spLocks noGrp="1"/>
          </p:cNvSpPr>
          <p:nvPr>
            <p:ph type="body" idx="5"/>
          </p:nvPr>
        </p:nvSpPr>
        <p:spPr>
          <a:xfrm>
            <a:off x="9488424" y="2929823"/>
            <a:ext cx="1865376" cy="2464293"/>
          </a:xfrm>
          <a:prstGeom prst="rect">
            <a:avLst/>
          </a:prstGeom>
          <a:noFill/>
          <a:ln w="19050" cap="flat" cmpd="sng">
            <a:solidFill>
              <a:schemeClr val="lt1"/>
            </a:solidFill>
            <a:prstDash val="solid"/>
            <a:round/>
            <a:headEnd type="none" w="sm" len="sm"/>
            <a:tailEnd type="none" w="sm" len="sm"/>
          </a:ln>
        </p:spPr>
        <p:txBody>
          <a:bodyPr spcFirstLastPara="1" wrap="square" lIns="91425" tIns="219450" rIns="91425" bIns="45700" anchor="t" anchorCtr="0">
            <a:noAutofit/>
          </a:bodyPr>
          <a:lstStyle>
            <a:lvl1pPr marL="457200" lvl="0" indent="-228600" algn="ctr">
              <a:lnSpc>
                <a:spcPct val="100000"/>
              </a:lnSpc>
              <a:spcBef>
                <a:spcPts val="0"/>
              </a:spcBef>
              <a:spcAft>
                <a:spcPts val="0"/>
              </a:spcAft>
              <a:buClr>
                <a:schemeClr val="lt1"/>
              </a:buClr>
              <a:buSzPts val="1500"/>
              <a:buNone/>
              <a:defRPr sz="15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91"/>
          <p:cNvSpPr txBox="1">
            <a:spLocks noGrp="1"/>
          </p:cNvSpPr>
          <p:nvPr>
            <p:ph type="body" idx="6"/>
          </p:nvPr>
        </p:nvSpPr>
        <p:spPr>
          <a:xfrm>
            <a:off x="838200" y="2067143"/>
            <a:ext cx="1865376" cy="866219"/>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800"/>
              <a:buFont typeface="Arial"/>
              <a:buNone/>
              <a:defRPr sz="18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9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400"/>
              <a:buFont typeface="Arial Blac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91"/>
          <p:cNvSpPr txBox="1">
            <a:spLocks noGrp="1"/>
          </p:cNvSpPr>
          <p:nvPr>
            <p:ph type="body" idx="7"/>
          </p:nvPr>
        </p:nvSpPr>
        <p:spPr>
          <a:xfrm>
            <a:off x="3000756" y="2067143"/>
            <a:ext cx="1865376" cy="866219"/>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800"/>
              <a:buFont typeface="Arial"/>
              <a:buNone/>
              <a:defRPr sz="18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91"/>
          <p:cNvSpPr txBox="1">
            <a:spLocks noGrp="1"/>
          </p:cNvSpPr>
          <p:nvPr>
            <p:ph type="body" idx="8"/>
          </p:nvPr>
        </p:nvSpPr>
        <p:spPr>
          <a:xfrm>
            <a:off x="5163312" y="2067143"/>
            <a:ext cx="1865376" cy="866219"/>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800"/>
              <a:buFont typeface="Arial"/>
              <a:buNone/>
              <a:defRPr sz="18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91"/>
          <p:cNvSpPr txBox="1">
            <a:spLocks noGrp="1"/>
          </p:cNvSpPr>
          <p:nvPr>
            <p:ph type="body" idx="9"/>
          </p:nvPr>
        </p:nvSpPr>
        <p:spPr>
          <a:xfrm>
            <a:off x="7325868" y="2067143"/>
            <a:ext cx="1865376" cy="866219"/>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800"/>
              <a:buFont typeface="Arial"/>
              <a:buNone/>
              <a:defRPr sz="18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91"/>
          <p:cNvSpPr txBox="1">
            <a:spLocks noGrp="1"/>
          </p:cNvSpPr>
          <p:nvPr>
            <p:ph type="body" idx="13"/>
          </p:nvPr>
        </p:nvSpPr>
        <p:spPr>
          <a:xfrm>
            <a:off x="9488424" y="2067143"/>
            <a:ext cx="1865376" cy="866219"/>
          </a:xfrm>
          <a:prstGeom prst="rect">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800"/>
              <a:buFont typeface="Arial"/>
              <a:buNone/>
              <a:defRPr sz="1800" b="1" i="0">
                <a:solidFill>
                  <a:schemeClr val="lt1"/>
                </a:solidFill>
                <a:latin typeface="Arial"/>
                <a:ea typeface="Arial"/>
                <a:cs typeface="Arial"/>
                <a:sym typeface="Arial"/>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91"/>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9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8 membres d’équipe">
  <p:cSld name="8 membres d’équipe">
    <p:spTree>
      <p:nvGrpSpPr>
        <p:cNvPr id="1" name="Shape 71"/>
        <p:cNvGrpSpPr/>
        <p:nvPr/>
      </p:nvGrpSpPr>
      <p:grpSpPr>
        <a:xfrm>
          <a:off x="0" y="0"/>
          <a:ext cx="0" cy="0"/>
          <a:chOff x="0" y="0"/>
          <a:chExt cx="0" cy="0"/>
        </a:xfrm>
      </p:grpSpPr>
      <p:sp>
        <p:nvSpPr>
          <p:cNvPr id="72" name="Google Shape;72;p92"/>
          <p:cNvSpPr>
            <a:spLocks noGrp="1"/>
          </p:cNvSpPr>
          <p:nvPr>
            <p:ph type="pic" idx="2"/>
          </p:nvPr>
        </p:nvSpPr>
        <p:spPr>
          <a:xfrm>
            <a:off x="1785556" y="1325262"/>
            <a:ext cx="1173264" cy="1357920"/>
          </a:xfrm>
          <a:prstGeom prst="rect">
            <a:avLst/>
          </a:prstGeom>
          <a:noFill/>
          <a:ln>
            <a:noFill/>
          </a:ln>
        </p:spPr>
      </p:sp>
      <p:sp>
        <p:nvSpPr>
          <p:cNvPr id="73" name="Google Shape;73;p92" descr="Cliquez sur l’icône pour ajouter une image"/>
          <p:cNvSpPr txBox="1">
            <a:spLocks noGrp="1"/>
          </p:cNvSpPr>
          <p:nvPr>
            <p:ph type="body" idx="1"/>
          </p:nvPr>
        </p:nvSpPr>
        <p:spPr>
          <a:xfrm>
            <a:off x="5520210" y="522515"/>
            <a:ext cx="2289842" cy="626551"/>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92"/>
          <p:cNvSpPr txBox="1">
            <a:spLocks noGrp="1"/>
          </p:cNvSpPr>
          <p:nvPr>
            <p:ph type="body" idx="3"/>
          </p:nvPr>
        </p:nvSpPr>
        <p:spPr>
          <a:xfrm>
            <a:off x="5520211" y="1165881"/>
            <a:ext cx="2289842" cy="50639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92"/>
          <p:cNvSpPr>
            <a:spLocks noGrp="1"/>
          </p:cNvSpPr>
          <p:nvPr>
            <p:ph type="pic" idx="4"/>
          </p:nvPr>
        </p:nvSpPr>
        <p:spPr>
          <a:xfrm>
            <a:off x="8059916" y="436455"/>
            <a:ext cx="1173264" cy="1357920"/>
          </a:xfrm>
          <a:prstGeom prst="rect">
            <a:avLst/>
          </a:prstGeom>
          <a:noFill/>
          <a:ln>
            <a:noFill/>
          </a:ln>
        </p:spPr>
      </p:sp>
      <p:sp>
        <p:nvSpPr>
          <p:cNvPr id="76" name="Google Shape;76;p92" descr="Cliquez sur l’icône pour ajouter une image"/>
          <p:cNvSpPr txBox="1">
            <a:spLocks noGrp="1"/>
          </p:cNvSpPr>
          <p:nvPr>
            <p:ph type="body" idx="5"/>
          </p:nvPr>
        </p:nvSpPr>
        <p:spPr>
          <a:xfrm>
            <a:off x="9309889" y="642667"/>
            <a:ext cx="2098039" cy="50639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92"/>
          <p:cNvSpPr txBox="1">
            <a:spLocks noGrp="1"/>
          </p:cNvSpPr>
          <p:nvPr>
            <p:ph type="body" idx="6"/>
          </p:nvPr>
        </p:nvSpPr>
        <p:spPr>
          <a:xfrm>
            <a:off x="9309891" y="1165881"/>
            <a:ext cx="2098038" cy="5063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92"/>
          <p:cNvSpPr>
            <a:spLocks noGrp="1"/>
          </p:cNvSpPr>
          <p:nvPr>
            <p:ph type="pic" idx="7"/>
          </p:nvPr>
        </p:nvSpPr>
        <p:spPr>
          <a:xfrm>
            <a:off x="4269796" y="2004222"/>
            <a:ext cx="1173264" cy="1357920"/>
          </a:xfrm>
          <a:prstGeom prst="rect">
            <a:avLst/>
          </a:prstGeom>
          <a:noFill/>
          <a:ln>
            <a:noFill/>
          </a:ln>
        </p:spPr>
      </p:sp>
      <p:sp>
        <p:nvSpPr>
          <p:cNvPr id="79" name="Google Shape;79;p92" descr="Cliquez sur l’icône pour ajouter une image"/>
          <p:cNvSpPr txBox="1">
            <a:spLocks noGrp="1"/>
          </p:cNvSpPr>
          <p:nvPr>
            <p:ph type="body" idx="8"/>
          </p:nvPr>
        </p:nvSpPr>
        <p:spPr>
          <a:xfrm>
            <a:off x="5520210" y="2105171"/>
            <a:ext cx="2193021" cy="61741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92"/>
          <p:cNvSpPr txBox="1">
            <a:spLocks noGrp="1"/>
          </p:cNvSpPr>
          <p:nvPr>
            <p:ph type="body" idx="9"/>
          </p:nvPr>
        </p:nvSpPr>
        <p:spPr>
          <a:xfrm>
            <a:off x="5520212" y="2739721"/>
            <a:ext cx="2193021" cy="5063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92"/>
          <p:cNvSpPr>
            <a:spLocks noGrp="1"/>
          </p:cNvSpPr>
          <p:nvPr>
            <p:ph type="pic" idx="13"/>
          </p:nvPr>
        </p:nvSpPr>
        <p:spPr>
          <a:xfrm>
            <a:off x="8059916" y="2004222"/>
            <a:ext cx="1173264" cy="1357920"/>
          </a:xfrm>
          <a:prstGeom prst="rect">
            <a:avLst/>
          </a:prstGeom>
          <a:noFill/>
          <a:ln>
            <a:noFill/>
          </a:ln>
        </p:spPr>
      </p:sp>
      <p:sp>
        <p:nvSpPr>
          <p:cNvPr id="82" name="Google Shape;82;p92" descr="Cliquez sur l’icône pour ajouter une image"/>
          <p:cNvSpPr txBox="1">
            <a:spLocks noGrp="1"/>
          </p:cNvSpPr>
          <p:nvPr>
            <p:ph type="body" idx="14"/>
          </p:nvPr>
        </p:nvSpPr>
        <p:spPr>
          <a:xfrm>
            <a:off x="9309890" y="2032203"/>
            <a:ext cx="2098039" cy="701144"/>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92"/>
          <p:cNvSpPr txBox="1">
            <a:spLocks noGrp="1"/>
          </p:cNvSpPr>
          <p:nvPr>
            <p:ph type="body" idx="15"/>
          </p:nvPr>
        </p:nvSpPr>
        <p:spPr>
          <a:xfrm>
            <a:off x="9309890" y="2746407"/>
            <a:ext cx="2098038" cy="5063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92"/>
          <p:cNvSpPr>
            <a:spLocks noGrp="1"/>
          </p:cNvSpPr>
          <p:nvPr>
            <p:ph type="pic" idx="16"/>
          </p:nvPr>
        </p:nvSpPr>
        <p:spPr>
          <a:xfrm>
            <a:off x="4269796" y="3571991"/>
            <a:ext cx="1173264" cy="1357920"/>
          </a:xfrm>
          <a:prstGeom prst="rect">
            <a:avLst/>
          </a:prstGeom>
          <a:noFill/>
          <a:ln>
            <a:noFill/>
          </a:ln>
        </p:spPr>
      </p:sp>
      <p:sp>
        <p:nvSpPr>
          <p:cNvPr id="85" name="Google Shape;85;p92" descr="Cliquez sur l’icône pour ajouter une image"/>
          <p:cNvSpPr txBox="1">
            <a:spLocks noGrp="1"/>
          </p:cNvSpPr>
          <p:nvPr>
            <p:ph type="body" idx="17"/>
          </p:nvPr>
        </p:nvSpPr>
        <p:spPr>
          <a:xfrm>
            <a:off x="5520210" y="3775516"/>
            <a:ext cx="2098039" cy="50639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92"/>
          <p:cNvSpPr txBox="1">
            <a:spLocks noGrp="1"/>
          </p:cNvSpPr>
          <p:nvPr>
            <p:ph type="body" idx="18"/>
          </p:nvPr>
        </p:nvSpPr>
        <p:spPr>
          <a:xfrm>
            <a:off x="5520211" y="4312077"/>
            <a:ext cx="2098038" cy="5063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92"/>
          <p:cNvSpPr>
            <a:spLocks noGrp="1"/>
          </p:cNvSpPr>
          <p:nvPr>
            <p:ph type="pic" idx="19"/>
          </p:nvPr>
        </p:nvSpPr>
        <p:spPr>
          <a:xfrm>
            <a:off x="8059916" y="3571991"/>
            <a:ext cx="1173264" cy="1357920"/>
          </a:xfrm>
          <a:prstGeom prst="rect">
            <a:avLst/>
          </a:prstGeom>
          <a:noFill/>
          <a:ln>
            <a:noFill/>
          </a:ln>
        </p:spPr>
      </p:sp>
      <p:sp>
        <p:nvSpPr>
          <p:cNvPr id="88" name="Google Shape;88;p92" descr="Cliquez sur l’icône pour ajouter une image"/>
          <p:cNvSpPr txBox="1">
            <a:spLocks noGrp="1"/>
          </p:cNvSpPr>
          <p:nvPr>
            <p:ph type="body" idx="20"/>
          </p:nvPr>
        </p:nvSpPr>
        <p:spPr>
          <a:xfrm>
            <a:off x="9309889" y="3775516"/>
            <a:ext cx="2098039" cy="50639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92"/>
          <p:cNvSpPr txBox="1">
            <a:spLocks noGrp="1"/>
          </p:cNvSpPr>
          <p:nvPr>
            <p:ph type="body" idx="21"/>
          </p:nvPr>
        </p:nvSpPr>
        <p:spPr>
          <a:xfrm>
            <a:off x="9309891" y="4312077"/>
            <a:ext cx="2098038" cy="5063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92"/>
          <p:cNvSpPr>
            <a:spLocks noGrp="1"/>
          </p:cNvSpPr>
          <p:nvPr>
            <p:ph type="pic" idx="22"/>
          </p:nvPr>
        </p:nvSpPr>
        <p:spPr>
          <a:xfrm>
            <a:off x="4269796" y="5153614"/>
            <a:ext cx="1173264" cy="1357920"/>
          </a:xfrm>
          <a:prstGeom prst="rect">
            <a:avLst/>
          </a:prstGeom>
          <a:noFill/>
          <a:ln>
            <a:noFill/>
          </a:ln>
        </p:spPr>
      </p:sp>
      <p:sp>
        <p:nvSpPr>
          <p:cNvPr id="91" name="Google Shape;91;p92" descr="Cliquez sur l’icône pour ajouter une image"/>
          <p:cNvSpPr txBox="1">
            <a:spLocks noGrp="1"/>
          </p:cNvSpPr>
          <p:nvPr>
            <p:ph type="body" idx="23"/>
          </p:nvPr>
        </p:nvSpPr>
        <p:spPr>
          <a:xfrm>
            <a:off x="5520210" y="5369449"/>
            <a:ext cx="2098039" cy="50639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92"/>
          <p:cNvSpPr txBox="1">
            <a:spLocks noGrp="1"/>
          </p:cNvSpPr>
          <p:nvPr>
            <p:ph type="body" idx="24"/>
          </p:nvPr>
        </p:nvSpPr>
        <p:spPr>
          <a:xfrm>
            <a:off x="5520211" y="5901594"/>
            <a:ext cx="2098038" cy="5063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92"/>
          <p:cNvSpPr>
            <a:spLocks noGrp="1"/>
          </p:cNvSpPr>
          <p:nvPr>
            <p:ph type="pic" idx="25"/>
          </p:nvPr>
        </p:nvSpPr>
        <p:spPr>
          <a:xfrm>
            <a:off x="8059916" y="5153614"/>
            <a:ext cx="1173264" cy="1357920"/>
          </a:xfrm>
          <a:prstGeom prst="rect">
            <a:avLst/>
          </a:prstGeom>
          <a:noFill/>
          <a:ln>
            <a:noFill/>
          </a:ln>
        </p:spPr>
      </p:sp>
      <p:sp>
        <p:nvSpPr>
          <p:cNvPr id="94" name="Google Shape;94;p92" descr="Cliquez sur l’icône pour ajouter une image"/>
          <p:cNvSpPr txBox="1">
            <a:spLocks noGrp="1"/>
          </p:cNvSpPr>
          <p:nvPr>
            <p:ph type="body" idx="26"/>
          </p:nvPr>
        </p:nvSpPr>
        <p:spPr>
          <a:xfrm>
            <a:off x="9313612" y="5369449"/>
            <a:ext cx="2098039" cy="50639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92"/>
          <p:cNvSpPr txBox="1">
            <a:spLocks noGrp="1"/>
          </p:cNvSpPr>
          <p:nvPr>
            <p:ph type="body" idx="27"/>
          </p:nvPr>
        </p:nvSpPr>
        <p:spPr>
          <a:xfrm>
            <a:off x="9309891" y="5901594"/>
            <a:ext cx="2098038" cy="50639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92"/>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9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
        <p:nvSpPr>
          <p:cNvPr id="98" name="Google Shape;98;p92"/>
          <p:cNvSpPr>
            <a:spLocks noGrp="1"/>
          </p:cNvSpPr>
          <p:nvPr>
            <p:ph type="pic" idx="28"/>
          </p:nvPr>
        </p:nvSpPr>
        <p:spPr>
          <a:xfrm>
            <a:off x="4222014" y="314360"/>
            <a:ext cx="1173264" cy="135792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erci">
  <p:cSld name="Merci">
    <p:spTree>
      <p:nvGrpSpPr>
        <p:cNvPr id="1" name="Shape 99"/>
        <p:cNvGrpSpPr/>
        <p:nvPr/>
      </p:nvGrpSpPr>
      <p:grpSpPr>
        <a:xfrm>
          <a:off x="0" y="0"/>
          <a:ext cx="0" cy="0"/>
          <a:chOff x="0" y="0"/>
          <a:chExt cx="0" cy="0"/>
        </a:xfrm>
      </p:grpSpPr>
      <p:sp>
        <p:nvSpPr>
          <p:cNvPr id="100" name="Google Shape;100;p93"/>
          <p:cNvSpPr/>
          <p:nvPr/>
        </p:nvSpPr>
        <p:spPr>
          <a:xfrm>
            <a:off x="410352" y="12435"/>
            <a:ext cx="1455521" cy="1019127"/>
          </a:xfrm>
          <a:custGeom>
            <a:avLst/>
            <a:gdLst/>
            <a:ahLst/>
            <a:cxnLst/>
            <a:rect l="l" t="t" r="r" b="b"/>
            <a:pathLst>
              <a:path w="1455521" h="1019127" extrusionOk="0">
                <a:moveTo>
                  <a:pt x="219223" y="0"/>
                </a:moveTo>
                <a:lnTo>
                  <a:pt x="1236298" y="0"/>
                </a:lnTo>
                <a:lnTo>
                  <a:pt x="1455521" y="385779"/>
                </a:lnTo>
                <a:lnTo>
                  <a:pt x="1095615" y="1019127"/>
                </a:lnTo>
                <a:lnTo>
                  <a:pt x="359906" y="1019127"/>
                </a:lnTo>
                <a:lnTo>
                  <a:pt x="0" y="385779"/>
                </a:lnTo>
                <a:close/>
              </a:path>
            </a:pathLst>
          </a:cu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93"/>
          <p:cNvSpPr/>
          <p:nvPr/>
        </p:nvSpPr>
        <p:spPr>
          <a:xfrm>
            <a:off x="1579486" y="450004"/>
            <a:ext cx="1455521" cy="1266696"/>
          </a:xfrm>
          <a:prstGeom prst="hexagon">
            <a:avLst>
              <a:gd name="adj" fmla="val 28413"/>
              <a:gd name="vf" fmla="val 115470"/>
            </a:avLst>
          </a:prstGeom>
          <a:solidFill>
            <a:srgbClr val="83A2C4"/>
          </a:solidFill>
          <a:ln>
            <a:solidFill>
              <a:schemeClr val="bg2">
                <a:lumMod val="75000"/>
                <a:lumOff val="25000"/>
              </a:schemeClr>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2" name="Google Shape;102;p93"/>
          <p:cNvSpPr/>
          <p:nvPr/>
        </p:nvSpPr>
        <p:spPr>
          <a:xfrm>
            <a:off x="412218" y="1136470"/>
            <a:ext cx="1455521" cy="1266696"/>
          </a:xfrm>
          <a:prstGeom prst="hexagon">
            <a:avLst>
              <a:gd name="adj" fmla="val 28413"/>
              <a:gd name="vf" fmla="val 115470"/>
            </a:avLst>
          </a:pr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3" name="Google Shape;103;p93"/>
          <p:cNvSpPr/>
          <p:nvPr/>
        </p:nvSpPr>
        <p:spPr>
          <a:xfrm>
            <a:off x="1580070" y="1812437"/>
            <a:ext cx="1455521" cy="1266696"/>
          </a:xfrm>
          <a:prstGeom prst="hexagon">
            <a:avLst>
              <a:gd name="adj" fmla="val 28413"/>
              <a:gd name="vf" fmla="val 115470"/>
            </a:avLst>
          </a:prstGeom>
          <a:solidFill>
            <a:schemeClr val="accent6">
              <a:lumMod val="10000"/>
              <a:lumOff val="90000"/>
            </a:schemeClr>
          </a:solidFill>
          <a:ln>
            <a:solidFill>
              <a:schemeClr val="bg2">
                <a:lumMod val="75000"/>
                <a:lumOff val="25000"/>
              </a:schemeClr>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4" name="Google Shape;104;p93"/>
          <p:cNvSpPr/>
          <p:nvPr/>
        </p:nvSpPr>
        <p:spPr>
          <a:xfrm>
            <a:off x="3953772" y="4582171"/>
            <a:ext cx="1455521" cy="1266696"/>
          </a:xfrm>
          <a:prstGeom prst="hexagon">
            <a:avLst>
              <a:gd name="adj" fmla="val 28413"/>
              <a:gd name="vf" fmla="val 115470"/>
            </a:avLst>
          </a:prstGeom>
          <a:solidFill>
            <a:srgbClr val="83A2C4"/>
          </a:solidFill>
          <a:ln>
            <a:solidFill>
              <a:schemeClr val="bg2">
                <a:lumMod val="75000"/>
                <a:lumOff val="25000"/>
              </a:schemeClr>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5" name="Google Shape;105;p93"/>
          <p:cNvSpPr/>
          <p:nvPr/>
        </p:nvSpPr>
        <p:spPr>
          <a:xfrm>
            <a:off x="3955762" y="5952136"/>
            <a:ext cx="1455521" cy="932559"/>
          </a:xfrm>
          <a:custGeom>
            <a:avLst/>
            <a:gdLst/>
            <a:ahLst/>
            <a:cxnLst/>
            <a:rect l="l" t="t" r="r" b="b"/>
            <a:pathLst>
              <a:path w="1455521" h="932559" extrusionOk="0">
                <a:moveTo>
                  <a:pt x="359906" y="0"/>
                </a:moveTo>
                <a:lnTo>
                  <a:pt x="1095615" y="0"/>
                </a:lnTo>
                <a:lnTo>
                  <a:pt x="1455521" y="633348"/>
                </a:lnTo>
                <a:lnTo>
                  <a:pt x="1285492" y="932559"/>
                </a:lnTo>
                <a:lnTo>
                  <a:pt x="170030" y="932559"/>
                </a:lnTo>
                <a:lnTo>
                  <a:pt x="0" y="633348"/>
                </a:lnTo>
                <a:close/>
              </a:path>
            </a:pathLst>
          </a:custGeom>
          <a:solidFill>
            <a:srgbClr val="D9E5F8"/>
          </a:solidFill>
          <a:ln>
            <a:solidFill>
              <a:schemeClr val="bg2">
                <a:lumMod val="75000"/>
                <a:lumOff val="25000"/>
              </a:schemeClr>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6" name="Google Shape;106;p93"/>
          <p:cNvSpPr/>
          <p:nvPr/>
        </p:nvSpPr>
        <p:spPr>
          <a:xfrm>
            <a:off x="2783996" y="5245443"/>
            <a:ext cx="1455521" cy="1266696"/>
          </a:xfrm>
          <a:prstGeom prst="hexagon">
            <a:avLst>
              <a:gd name="adj" fmla="val 28413"/>
              <a:gd name="vf" fmla="val 115470"/>
            </a:avLst>
          </a:pr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7" name="Google Shape;107;p93"/>
          <p:cNvSpPr/>
          <p:nvPr/>
        </p:nvSpPr>
        <p:spPr>
          <a:xfrm>
            <a:off x="2767144" y="3880620"/>
            <a:ext cx="1455521" cy="1266696"/>
          </a:xfrm>
          <a:prstGeom prst="hexagon">
            <a:avLst>
              <a:gd name="adj" fmla="val 28413"/>
              <a:gd name="vf" fmla="val 115470"/>
            </a:avLst>
          </a:prstGeom>
          <a:solidFill>
            <a:schemeClr val="accent6">
              <a:lumMod val="10000"/>
              <a:lumOff val="90000"/>
            </a:schemeClr>
          </a:solidFill>
          <a:ln>
            <a:solidFill>
              <a:schemeClr val="bg2">
                <a:lumMod val="75000"/>
                <a:lumOff val="25000"/>
              </a:schemeClr>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8" name="Google Shape;108;p93"/>
          <p:cNvSpPr/>
          <p:nvPr/>
        </p:nvSpPr>
        <p:spPr>
          <a:xfrm>
            <a:off x="1580353" y="3182793"/>
            <a:ext cx="1455521" cy="1266696"/>
          </a:xfrm>
          <a:prstGeom prst="hexagon">
            <a:avLst>
              <a:gd name="adj" fmla="val 28413"/>
              <a:gd name="vf" fmla="val 115470"/>
            </a:avLst>
          </a:prstGeom>
          <a:noFill/>
          <a:ln w="1905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09" name="Google Shape;109;p93"/>
          <p:cNvSpPr/>
          <p:nvPr/>
        </p:nvSpPr>
        <p:spPr>
          <a:xfrm>
            <a:off x="6334981" y="5962237"/>
            <a:ext cx="1455521" cy="901561"/>
          </a:xfrm>
          <a:custGeom>
            <a:avLst/>
            <a:gdLst/>
            <a:ahLst/>
            <a:cxnLst/>
            <a:rect l="l" t="t" r="r" b="b"/>
            <a:pathLst>
              <a:path w="1455521" h="901561" extrusionOk="0">
                <a:moveTo>
                  <a:pt x="359906" y="0"/>
                </a:moveTo>
                <a:lnTo>
                  <a:pt x="1095615" y="0"/>
                </a:lnTo>
                <a:lnTo>
                  <a:pt x="1455521" y="633348"/>
                </a:lnTo>
                <a:lnTo>
                  <a:pt x="1303107" y="901561"/>
                </a:lnTo>
                <a:lnTo>
                  <a:pt x="152415" y="901561"/>
                </a:lnTo>
                <a:lnTo>
                  <a:pt x="0" y="633348"/>
                </a:lnTo>
                <a:close/>
              </a:path>
            </a:pathLst>
          </a:custGeom>
          <a:noFill/>
          <a:ln w="1905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0" name="Google Shape;110;p93"/>
          <p:cNvSpPr>
            <a:spLocks noGrp="1"/>
          </p:cNvSpPr>
          <p:nvPr>
            <p:ph type="pic" idx="2"/>
          </p:nvPr>
        </p:nvSpPr>
        <p:spPr>
          <a:xfrm>
            <a:off x="2754948" y="2502098"/>
            <a:ext cx="1465840" cy="1289394"/>
          </a:xfrm>
          <a:prstGeom prst="hexagon">
            <a:avLst>
              <a:gd name="adj" fmla="val 28349"/>
              <a:gd name="vf" fmla="val 115470"/>
            </a:avLst>
          </a:prstGeom>
          <a:noFill/>
          <a:ln>
            <a:noFill/>
          </a:ln>
        </p:spPr>
      </p:sp>
      <p:sp>
        <p:nvSpPr>
          <p:cNvPr id="111" name="Google Shape;111;p93"/>
          <p:cNvSpPr>
            <a:spLocks noGrp="1"/>
          </p:cNvSpPr>
          <p:nvPr>
            <p:ph type="pic" idx="3"/>
          </p:nvPr>
        </p:nvSpPr>
        <p:spPr>
          <a:xfrm>
            <a:off x="391110" y="2493385"/>
            <a:ext cx="1465840" cy="1289394"/>
          </a:xfrm>
          <a:prstGeom prst="hexagon">
            <a:avLst>
              <a:gd name="adj" fmla="val 28349"/>
              <a:gd name="vf" fmla="val 115470"/>
            </a:avLst>
          </a:prstGeom>
          <a:noFill/>
          <a:ln>
            <a:noFill/>
          </a:ln>
        </p:spPr>
      </p:sp>
      <p:sp>
        <p:nvSpPr>
          <p:cNvPr id="112" name="Google Shape;112;p93"/>
          <p:cNvSpPr>
            <a:spLocks noGrp="1"/>
          </p:cNvSpPr>
          <p:nvPr>
            <p:ph type="pic" idx="4"/>
          </p:nvPr>
        </p:nvSpPr>
        <p:spPr>
          <a:xfrm>
            <a:off x="5151412" y="5238680"/>
            <a:ext cx="1465840" cy="1289394"/>
          </a:xfrm>
          <a:prstGeom prst="hexagon">
            <a:avLst>
              <a:gd name="adj" fmla="val 28349"/>
              <a:gd name="vf" fmla="val 115470"/>
            </a:avLst>
          </a:prstGeom>
          <a:noFill/>
          <a:ln>
            <a:noFill/>
          </a:ln>
        </p:spPr>
      </p:sp>
      <p:sp>
        <p:nvSpPr>
          <p:cNvPr id="113" name="Google Shape;113;p93"/>
          <p:cNvSpPr>
            <a:spLocks noGrp="1"/>
          </p:cNvSpPr>
          <p:nvPr>
            <p:ph type="pic" idx="5"/>
          </p:nvPr>
        </p:nvSpPr>
        <p:spPr>
          <a:xfrm>
            <a:off x="3948599" y="3194928"/>
            <a:ext cx="1465840" cy="1289394"/>
          </a:xfrm>
          <a:prstGeom prst="hexagon">
            <a:avLst>
              <a:gd name="adj" fmla="val 28349"/>
              <a:gd name="vf" fmla="val 115470"/>
            </a:avLst>
          </a:prstGeom>
          <a:noFill/>
          <a:ln>
            <a:noFill/>
          </a:ln>
        </p:spPr>
      </p:sp>
      <p:sp>
        <p:nvSpPr>
          <p:cNvPr id="114" name="Google Shape;114;p93" descr="Cliquez sur l’icône pour ajouter une image"/>
          <p:cNvSpPr txBox="1">
            <a:spLocks noGrp="1"/>
          </p:cNvSpPr>
          <p:nvPr>
            <p:ph type="body" idx="1"/>
          </p:nvPr>
        </p:nvSpPr>
        <p:spPr>
          <a:xfrm>
            <a:off x="6096000" y="3093990"/>
            <a:ext cx="3034145" cy="1879791"/>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800"/>
              <a:buNone/>
              <a:defRPr sz="1800" b="0">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93"/>
          <p:cNvSpPr txBox="1">
            <a:spLocks noGrp="1"/>
          </p:cNvSpPr>
          <p:nvPr>
            <p:ph type="title"/>
          </p:nvPr>
        </p:nvSpPr>
        <p:spPr>
          <a:xfrm>
            <a:off x="6096000" y="1703538"/>
            <a:ext cx="5055698" cy="13255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93"/>
          <p:cNvSpPr/>
          <p:nvPr/>
        </p:nvSpPr>
        <p:spPr>
          <a:xfrm>
            <a:off x="-6538" y="1815084"/>
            <a:ext cx="697438" cy="1266696"/>
          </a:xfrm>
          <a:custGeom>
            <a:avLst/>
            <a:gdLst/>
            <a:ahLst/>
            <a:cxnLst/>
            <a:rect l="l" t="t" r="r" b="b"/>
            <a:pathLst>
              <a:path w="697438" h="1266696" extrusionOk="0">
                <a:moveTo>
                  <a:pt x="8792" y="8793"/>
                </a:moveTo>
                <a:lnTo>
                  <a:pt x="337532" y="0"/>
                </a:lnTo>
                <a:lnTo>
                  <a:pt x="697438" y="633348"/>
                </a:lnTo>
                <a:lnTo>
                  <a:pt x="337532" y="1266696"/>
                </a:lnTo>
                <a:lnTo>
                  <a:pt x="0" y="1266696"/>
                </a:lnTo>
                <a:cubicBezTo>
                  <a:pt x="0" y="844464"/>
                  <a:pt x="8792" y="431025"/>
                  <a:pt x="8792" y="8793"/>
                </a:cubicBezTo>
                <a:close/>
              </a:path>
            </a:pathLst>
          </a:custGeom>
          <a:noFill/>
          <a:ln w="1905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93"/>
          <p:cNvSpPr/>
          <p:nvPr/>
        </p:nvSpPr>
        <p:spPr>
          <a:xfrm>
            <a:off x="1579485" y="-906911"/>
            <a:ext cx="1455521" cy="1266696"/>
          </a:xfrm>
          <a:prstGeom prst="hexagon">
            <a:avLst>
              <a:gd name="adj" fmla="val 28413"/>
              <a:gd name="vf" fmla="val 115470"/>
            </a:avLst>
          </a:prstGeom>
          <a:noFill/>
          <a:ln w="1905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apositive de titre avec image">
  <p:cSld name="1_Diapositive de titre avec image">
    <p:spTree>
      <p:nvGrpSpPr>
        <p:cNvPr id="1" name="Shape 118"/>
        <p:cNvGrpSpPr/>
        <p:nvPr/>
      </p:nvGrpSpPr>
      <p:grpSpPr>
        <a:xfrm>
          <a:off x="0" y="0"/>
          <a:ext cx="0" cy="0"/>
          <a:chOff x="0" y="0"/>
          <a:chExt cx="0" cy="0"/>
        </a:xfrm>
      </p:grpSpPr>
      <p:sp>
        <p:nvSpPr>
          <p:cNvPr id="119" name="Google Shape;119;p109"/>
          <p:cNvSpPr txBox="1">
            <a:spLocks noGrp="1"/>
          </p:cNvSpPr>
          <p:nvPr>
            <p:ph type="title"/>
          </p:nvPr>
        </p:nvSpPr>
        <p:spPr>
          <a:xfrm>
            <a:off x="1484764" y="1986926"/>
            <a:ext cx="5257793" cy="205744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109"/>
          <p:cNvSpPr/>
          <p:nvPr/>
        </p:nvSpPr>
        <p:spPr>
          <a:xfrm>
            <a:off x="7441324" y="5568778"/>
            <a:ext cx="829927" cy="949454"/>
          </a:xfrm>
          <a:custGeom>
            <a:avLst/>
            <a:gdLst/>
            <a:ahLst/>
            <a:cxnLst/>
            <a:rect l="l" t="t" r="r" b="b"/>
            <a:pathLst>
              <a:path w="4398682" h="5032188" extrusionOk="0">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4">
              <a:lumMod val="40000"/>
              <a:lumOff val="60000"/>
            </a:schemeClr>
          </a:solidFill>
          <a:ln>
            <a:solidFill>
              <a:srgbClr val="FFC000"/>
            </a:solid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21" name="Google Shape;121;p109"/>
          <p:cNvSpPr>
            <a:spLocks noGrp="1"/>
          </p:cNvSpPr>
          <p:nvPr>
            <p:ph type="pic" idx="2"/>
          </p:nvPr>
        </p:nvSpPr>
        <p:spPr>
          <a:xfrm rot="5400000">
            <a:off x="6662307" y="926180"/>
            <a:ext cx="5342113" cy="4710833"/>
          </a:xfrm>
          <a:prstGeom prst="hexagon">
            <a:avLst>
              <a:gd name="adj" fmla="val 28349"/>
              <a:gd name="vf" fmla="val 115470"/>
            </a:avLst>
          </a:prstGeom>
          <a:noFill/>
          <a:ln>
            <a:noFill/>
          </a:ln>
        </p:spPr>
      </p:sp>
    </p:spTree>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troduction">
  <p:cSld name="Introduction">
    <p:spTree>
      <p:nvGrpSpPr>
        <p:cNvPr id="1" name="Shape 122"/>
        <p:cNvGrpSpPr/>
        <p:nvPr/>
      </p:nvGrpSpPr>
      <p:grpSpPr>
        <a:xfrm>
          <a:off x="0" y="0"/>
          <a:ext cx="0" cy="0"/>
          <a:chOff x="0" y="0"/>
          <a:chExt cx="0" cy="0"/>
        </a:xfrm>
      </p:grpSpPr>
      <p:sp>
        <p:nvSpPr>
          <p:cNvPr id="123" name="Google Shape;123;p95"/>
          <p:cNvSpPr txBox="1">
            <a:spLocks noGrp="1"/>
          </p:cNvSpPr>
          <p:nvPr>
            <p:ph type="title"/>
          </p:nvPr>
        </p:nvSpPr>
        <p:spPr>
          <a:xfrm>
            <a:off x="509574" y="2096892"/>
            <a:ext cx="5117162"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95"/>
          <p:cNvSpPr txBox="1">
            <a:spLocks noGrp="1"/>
          </p:cNvSpPr>
          <p:nvPr>
            <p:ph type="body" idx="1"/>
          </p:nvPr>
        </p:nvSpPr>
        <p:spPr>
          <a:xfrm>
            <a:off x="509574" y="3435546"/>
            <a:ext cx="4260180" cy="129453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500"/>
              <a:buNone/>
              <a:defRPr sz="15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95"/>
          <p:cNvSpPr>
            <a:spLocks noGrp="1"/>
          </p:cNvSpPr>
          <p:nvPr>
            <p:ph type="pic" idx="2"/>
          </p:nvPr>
        </p:nvSpPr>
        <p:spPr>
          <a:xfrm>
            <a:off x="5745001" y="0"/>
            <a:ext cx="6446999" cy="6858000"/>
          </a:xfrm>
          <a:prstGeom prst="rect">
            <a:avLst/>
          </a:prstGeom>
          <a:noFill/>
          <a:ln>
            <a:noFill/>
          </a:ln>
        </p:spPr>
      </p:sp>
      <p:sp>
        <p:nvSpPr>
          <p:cNvPr id="126" name="Google Shape;126;p95"/>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9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En-tête de section">
  <p:cSld name="En-tête de section">
    <p:spTree>
      <p:nvGrpSpPr>
        <p:cNvPr id="1" name="Shape 128"/>
        <p:cNvGrpSpPr/>
        <p:nvPr/>
      </p:nvGrpSpPr>
      <p:grpSpPr>
        <a:xfrm>
          <a:off x="0" y="0"/>
          <a:ext cx="0" cy="0"/>
          <a:chOff x="0" y="0"/>
          <a:chExt cx="0" cy="0"/>
        </a:xfrm>
      </p:grpSpPr>
      <p:sp>
        <p:nvSpPr>
          <p:cNvPr id="129" name="Google Shape;129;p96"/>
          <p:cNvSpPr txBox="1">
            <a:spLocks noGrp="1"/>
          </p:cNvSpPr>
          <p:nvPr>
            <p:ph type="title"/>
          </p:nvPr>
        </p:nvSpPr>
        <p:spPr>
          <a:xfrm>
            <a:off x="6710510" y="2016579"/>
            <a:ext cx="4441188" cy="277585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96"/>
          <p:cNvSpPr/>
          <p:nvPr/>
        </p:nvSpPr>
        <p:spPr>
          <a:xfrm rot="5400000">
            <a:off x="1308232" y="2004972"/>
            <a:ext cx="3593592" cy="2880360"/>
          </a:xfrm>
          <a:prstGeom prst="hexagon">
            <a:avLst>
              <a:gd name="adj" fmla="val 31211"/>
              <a:gd name="vf" fmla="val 11547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1" name="Google Shape;131;p96" descr="Cliquez sur l’icône pour ajouter une image"/>
          <p:cNvSpPr txBox="1">
            <a:spLocks noGrp="1"/>
          </p:cNvSpPr>
          <p:nvPr>
            <p:ph type="body" idx="1"/>
          </p:nvPr>
        </p:nvSpPr>
        <p:spPr>
          <a:xfrm>
            <a:off x="2319235" y="2911781"/>
            <a:ext cx="1570612" cy="1070829"/>
          </a:xfrm>
          <a:prstGeom prst="rect">
            <a:avLst/>
          </a:prstGeom>
          <a:noFill/>
          <a:ln>
            <a:noFill/>
          </a:ln>
        </p:spPr>
        <p:txBody>
          <a:bodyPr spcFirstLastPara="1" wrap="square" lIns="91425" tIns="45700" rIns="91425" bIns="45700" anchor="t" anchorCtr="0">
            <a:noAutofit/>
          </a:bodyPr>
          <a:lstStyle>
            <a:lvl1pPr marL="457200" lvl="0" indent="-228600" algn="ctr">
              <a:lnSpc>
                <a:spcPct val="113000"/>
              </a:lnSpc>
              <a:spcBef>
                <a:spcPts val="1000"/>
              </a:spcBef>
              <a:spcAft>
                <a:spcPts val="0"/>
              </a:spcAft>
              <a:buClr>
                <a:schemeClr val="dk2"/>
              </a:buClr>
              <a:buSzPts val="1800"/>
              <a:buNone/>
              <a:defRPr sz="1800" b="1" cap="none">
                <a:solidFill>
                  <a:schemeClr val="dk2"/>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96"/>
          <p:cNvSpPr>
            <a:spLocks noGrp="1"/>
          </p:cNvSpPr>
          <p:nvPr>
            <p:ph type="pic" idx="2"/>
          </p:nvPr>
        </p:nvSpPr>
        <p:spPr>
          <a:xfrm>
            <a:off x="581710" y="555648"/>
            <a:ext cx="5045662" cy="5783096"/>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re et contenu">
  <p:cSld name="1_Titre et contenu">
    <p:spTree>
      <p:nvGrpSpPr>
        <p:cNvPr id="1" name="Shape 133"/>
        <p:cNvGrpSpPr/>
        <p:nvPr/>
      </p:nvGrpSpPr>
      <p:grpSpPr>
        <a:xfrm>
          <a:off x="0" y="0"/>
          <a:ext cx="0" cy="0"/>
          <a:chOff x="0" y="0"/>
          <a:chExt cx="0" cy="0"/>
        </a:xfrm>
      </p:grpSpPr>
      <p:sp>
        <p:nvSpPr>
          <p:cNvPr id="134" name="Google Shape;134;p97"/>
          <p:cNvSpPr txBox="1">
            <a:spLocks noGrp="1"/>
          </p:cNvSpPr>
          <p:nvPr>
            <p:ph type="title"/>
          </p:nvPr>
        </p:nvSpPr>
        <p:spPr>
          <a:xfrm>
            <a:off x="587829" y="507076"/>
            <a:ext cx="10515600" cy="1115434"/>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97"/>
          <p:cNvSpPr>
            <a:spLocks noGrp="1"/>
          </p:cNvSpPr>
          <p:nvPr>
            <p:ph type="chart" idx="2"/>
          </p:nvPr>
        </p:nvSpPr>
        <p:spPr>
          <a:xfrm>
            <a:off x="587829" y="1622510"/>
            <a:ext cx="10889796" cy="415575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1pPr>
            <a:lvl2pPr marR="0" lvl="1"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2pPr>
            <a:lvl3pPr marR="0" lvl="2"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R="0" lvl="3"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R="0" lvl="4"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6" name="Google Shape;136;p97"/>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9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re et contenu avec conception">
  <p:cSld name="Titre et contenu avec conception">
    <p:spTree>
      <p:nvGrpSpPr>
        <p:cNvPr id="1" name="Shape 138"/>
        <p:cNvGrpSpPr/>
        <p:nvPr/>
      </p:nvGrpSpPr>
      <p:grpSpPr>
        <a:xfrm>
          <a:off x="0" y="0"/>
          <a:ext cx="0" cy="0"/>
          <a:chOff x="0" y="0"/>
          <a:chExt cx="0" cy="0"/>
        </a:xfrm>
      </p:grpSpPr>
      <p:sp>
        <p:nvSpPr>
          <p:cNvPr id="139" name="Google Shape;139;p98"/>
          <p:cNvSpPr txBox="1">
            <a:spLocks noGrp="1"/>
          </p:cNvSpPr>
          <p:nvPr>
            <p:ph type="title"/>
          </p:nvPr>
        </p:nvSpPr>
        <p:spPr>
          <a:xfrm>
            <a:off x="581709" y="721538"/>
            <a:ext cx="10889796" cy="1418998"/>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p98"/>
          <p:cNvSpPr>
            <a:spLocks noGrp="1"/>
          </p:cNvSpPr>
          <p:nvPr>
            <p:ph type="tbl" idx="2"/>
          </p:nvPr>
        </p:nvSpPr>
        <p:spPr>
          <a:xfrm>
            <a:off x="581709" y="1614198"/>
            <a:ext cx="10889796" cy="43178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1" name="Google Shape;141;p98"/>
          <p:cNvSpPr/>
          <p:nvPr/>
        </p:nvSpPr>
        <p:spPr>
          <a:xfrm>
            <a:off x="10551278" y="4665388"/>
            <a:ext cx="603952" cy="681742"/>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ADC0D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2" name="Google Shape;142;p98"/>
          <p:cNvSpPr/>
          <p:nvPr/>
        </p:nvSpPr>
        <p:spPr>
          <a:xfrm>
            <a:off x="10524774" y="5146146"/>
            <a:ext cx="1667226" cy="1711855"/>
          </a:xfrm>
          <a:custGeom>
            <a:avLst/>
            <a:gdLst/>
            <a:ahLst/>
            <a:cxnLst/>
            <a:rect l="l" t="t" r="r" b="b"/>
            <a:pathLst>
              <a:path w="1667226" h="1711855" extrusionOk="0">
                <a:moveTo>
                  <a:pt x="998834" y="0"/>
                </a:moveTo>
                <a:lnTo>
                  <a:pt x="1667226" y="373790"/>
                </a:lnTo>
                <a:lnTo>
                  <a:pt x="1667226" y="1711855"/>
                </a:lnTo>
                <a:lnTo>
                  <a:pt x="48502" y="1711855"/>
                </a:lnTo>
                <a:lnTo>
                  <a:pt x="0" y="1684915"/>
                </a:lnTo>
                <a:lnTo>
                  <a:pt x="0" y="564300"/>
                </a:lnTo>
                <a:close/>
              </a:path>
            </a:pathLst>
          </a:cu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98"/>
          <p:cNvSpPr/>
          <p:nvPr/>
        </p:nvSpPr>
        <p:spPr>
          <a:xfrm>
            <a:off x="10177285" y="5347130"/>
            <a:ext cx="748554" cy="856361"/>
          </a:xfrm>
          <a:custGeom>
            <a:avLst/>
            <a:gdLst/>
            <a:ahLst/>
            <a:cxnLst/>
            <a:rect l="l" t="t" r="r" b="b"/>
            <a:pathLst>
              <a:path w="4398682" h="5032188" extrusionOk="0">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44" name="Google Shape;144;p98"/>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9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 membres d’équipe">
  <p:cSld name="4 membres d’équipe">
    <p:spTree>
      <p:nvGrpSpPr>
        <p:cNvPr id="1" name="Shape 146"/>
        <p:cNvGrpSpPr/>
        <p:nvPr/>
      </p:nvGrpSpPr>
      <p:grpSpPr>
        <a:xfrm>
          <a:off x="0" y="0"/>
          <a:ext cx="0" cy="0"/>
          <a:chOff x="0" y="0"/>
          <a:chExt cx="0" cy="0"/>
        </a:xfrm>
      </p:grpSpPr>
      <p:sp>
        <p:nvSpPr>
          <p:cNvPr id="147" name="Google Shape;147;p9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400"/>
              <a:buFont typeface="Arial Blac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99"/>
          <p:cNvSpPr>
            <a:spLocks noGrp="1"/>
          </p:cNvSpPr>
          <p:nvPr>
            <p:ph type="pic" idx="2"/>
          </p:nvPr>
        </p:nvSpPr>
        <p:spPr>
          <a:xfrm>
            <a:off x="1114798" y="2560353"/>
            <a:ext cx="2368061" cy="2102177"/>
          </a:xfrm>
          <a:prstGeom prst="hexagon">
            <a:avLst>
              <a:gd name="adj" fmla="val 28349"/>
              <a:gd name="vf" fmla="val 115470"/>
            </a:avLst>
          </a:prstGeom>
          <a:noFill/>
          <a:ln>
            <a:noFill/>
          </a:ln>
        </p:spPr>
      </p:sp>
      <p:sp>
        <p:nvSpPr>
          <p:cNvPr id="149" name="Google Shape;149;p99" descr="Cliquez sur l’icône pour ajouter une image"/>
          <p:cNvSpPr txBox="1">
            <a:spLocks noGrp="1"/>
          </p:cNvSpPr>
          <p:nvPr>
            <p:ph type="body" idx="1"/>
          </p:nvPr>
        </p:nvSpPr>
        <p:spPr>
          <a:xfrm>
            <a:off x="1214003" y="4764289"/>
            <a:ext cx="2098039"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99"/>
          <p:cNvSpPr txBox="1">
            <a:spLocks noGrp="1"/>
          </p:cNvSpPr>
          <p:nvPr>
            <p:ph type="body" idx="3"/>
          </p:nvPr>
        </p:nvSpPr>
        <p:spPr>
          <a:xfrm>
            <a:off x="1214003" y="5295180"/>
            <a:ext cx="2098038"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99"/>
          <p:cNvSpPr>
            <a:spLocks noGrp="1"/>
          </p:cNvSpPr>
          <p:nvPr>
            <p:ph type="pic" idx="4"/>
          </p:nvPr>
        </p:nvSpPr>
        <p:spPr>
          <a:xfrm>
            <a:off x="3623536" y="1840730"/>
            <a:ext cx="2368061" cy="2102177"/>
          </a:xfrm>
          <a:prstGeom prst="hexagon">
            <a:avLst>
              <a:gd name="adj" fmla="val 28349"/>
              <a:gd name="vf" fmla="val 115470"/>
            </a:avLst>
          </a:prstGeom>
          <a:noFill/>
          <a:ln>
            <a:noFill/>
          </a:ln>
        </p:spPr>
      </p:sp>
      <p:sp>
        <p:nvSpPr>
          <p:cNvPr id="152" name="Google Shape;152;p99" descr="Cliquez sur l’icône pour ajouter une image"/>
          <p:cNvSpPr txBox="1">
            <a:spLocks noGrp="1"/>
          </p:cNvSpPr>
          <p:nvPr>
            <p:ph type="body" idx="5"/>
          </p:nvPr>
        </p:nvSpPr>
        <p:spPr>
          <a:xfrm>
            <a:off x="3720440" y="4045832"/>
            <a:ext cx="2098039"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99"/>
          <p:cNvSpPr txBox="1">
            <a:spLocks noGrp="1"/>
          </p:cNvSpPr>
          <p:nvPr>
            <p:ph type="body" idx="6"/>
          </p:nvPr>
        </p:nvSpPr>
        <p:spPr>
          <a:xfrm>
            <a:off x="3720440" y="4576723"/>
            <a:ext cx="2098038"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99"/>
          <p:cNvSpPr>
            <a:spLocks noGrp="1"/>
          </p:cNvSpPr>
          <p:nvPr>
            <p:ph type="pic" idx="7"/>
          </p:nvPr>
        </p:nvSpPr>
        <p:spPr>
          <a:xfrm>
            <a:off x="6113401" y="2560353"/>
            <a:ext cx="2368061" cy="2102177"/>
          </a:xfrm>
          <a:prstGeom prst="hexagon">
            <a:avLst>
              <a:gd name="adj" fmla="val 28349"/>
              <a:gd name="vf" fmla="val 115470"/>
            </a:avLst>
          </a:prstGeom>
          <a:noFill/>
          <a:ln>
            <a:noFill/>
          </a:ln>
        </p:spPr>
      </p:sp>
      <p:sp>
        <p:nvSpPr>
          <p:cNvPr id="155" name="Google Shape;155;p99" descr="Cliquez sur l’icône pour ajouter une image"/>
          <p:cNvSpPr txBox="1">
            <a:spLocks noGrp="1"/>
          </p:cNvSpPr>
          <p:nvPr>
            <p:ph type="body" idx="8"/>
          </p:nvPr>
        </p:nvSpPr>
        <p:spPr>
          <a:xfrm>
            <a:off x="6218710" y="4764289"/>
            <a:ext cx="2098039"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99"/>
          <p:cNvSpPr txBox="1">
            <a:spLocks noGrp="1"/>
          </p:cNvSpPr>
          <p:nvPr>
            <p:ph type="body" idx="9"/>
          </p:nvPr>
        </p:nvSpPr>
        <p:spPr>
          <a:xfrm>
            <a:off x="6218710" y="5295180"/>
            <a:ext cx="2098038"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99"/>
          <p:cNvSpPr>
            <a:spLocks noGrp="1"/>
          </p:cNvSpPr>
          <p:nvPr>
            <p:ph type="pic" idx="13"/>
          </p:nvPr>
        </p:nvSpPr>
        <p:spPr>
          <a:xfrm>
            <a:off x="8500328" y="1836331"/>
            <a:ext cx="2368061" cy="2102177"/>
          </a:xfrm>
          <a:prstGeom prst="hexagon">
            <a:avLst>
              <a:gd name="adj" fmla="val 28349"/>
              <a:gd name="vf" fmla="val 115470"/>
            </a:avLst>
          </a:prstGeom>
          <a:noFill/>
          <a:ln>
            <a:noFill/>
          </a:ln>
        </p:spPr>
      </p:sp>
      <p:sp>
        <p:nvSpPr>
          <p:cNvPr id="158" name="Google Shape;158;p99" descr="Cliquez sur l’icône pour ajouter une image"/>
          <p:cNvSpPr txBox="1">
            <a:spLocks noGrp="1"/>
          </p:cNvSpPr>
          <p:nvPr>
            <p:ph type="body" idx="14"/>
          </p:nvPr>
        </p:nvSpPr>
        <p:spPr>
          <a:xfrm>
            <a:off x="8635340" y="4045832"/>
            <a:ext cx="2098039"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p99"/>
          <p:cNvSpPr txBox="1">
            <a:spLocks noGrp="1"/>
          </p:cNvSpPr>
          <p:nvPr>
            <p:ph type="body" idx="15"/>
          </p:nvPr>
        </p:nvSpPr>
        <p:spPr>
          <a:xfrm>
            <a:off x="8635340" y="4576723"/>
            <a:ext cx="2098038"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99"/>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p9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6 colonnes avec icônes">
  <p:cSld name="6 colonnes avec icônes">
    <p:spTree>
      <p:nvGrpSpPr>
        <p:cNvPr id="1" name="Shape 162"/>
        <p:cNvGrpSpPr/>
        <p:nvPr/>
      </p:nvGrpSpPr>
      <p:grpSpPr>
        <a:xfrm>
          <a:off x="0" y="0"/>
          <a:ext cx="0" cy="0"/>
          <a:chOff x="0" y="0"/>
          <a:chExt cx="0" cy="0"/>
        </a:xfrm>
      </p:grpSpPr>
      <p:sp>
        <p:nvSpPr>
          <p:cNvPr id="163" name="Google Shape;163;p100"/>
          <p:cNvSpPr/>
          <p:nvPr/>
        </p:nvSpPr>
        <p:spPr>
          <a:xfrm>
            <a:off x="3168311" y="2167718"/>
            <a:ext cx="1583013" cy="184155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BBA1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4" name="Google Shape;164;p100"/>
          <p:cNvSpPr/>
          <p:nvPr/>
        </p:nvSpPr>
        <p:spPr>
          <a:xfrm>
            <a:off x="1180751" y="2167718"/>
            <a:ext cx="1583013" cy="184155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BBA1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5" name="Google Shape;165;p100"/>
          <p:cNvSpPr/>
          <p:nvPr/>
        </p:nvSpPr>
        <p:spPr>
          <a:xfrm>
            <a:off x="5219091" y="2171213"/>
            <a:ext cx="1583013" cy="184155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BBA1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6" name="Google Shape;166;p100"/>
          <p:cNvSpPr/>
          <p:nvPr/>
        </p:nvSpPr>
        <p:spPr>
          <a:xfrm>
            <a:off x="7269871" y="2160635"/>
            <a:ext cx="1583013" cy="184155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BBA1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7" name="Google Shape;167;p100"/>
          <p:cNvSpPr/>
          <p:nvPr/>
        </p:nvSpPr>
        <p:spPr>
          <a:xfrm>
            <a:off x="9334014" y="2160634"/>
            <a:ext cx="1583013" cy="1841551"/>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BBA1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8" name="Google Shape;168;p100" descr="Cliquez sur l’icône pour ajouter une image"/>
          <p:cNvSpPr txBox="1">
            <a:spLocks noGrp="1"/>
          </p:cNvSpPr>
          <p:nvPr>
            <p:ph type="body" idx="1"/>
          </p:nvPr>
        </p:nvSpPr>
        <p:spPr>
          <a:xfrm>
            <a:off x="821770" y="4416565"/>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100"/>
          <p:cNvSpPr txBox="1">
            <a:spLocks noGrp="1"/>
          </p:cNvSpPr>
          <p:nvPr>
            <p:ph type="body" idx="2"/>
          </p:nvPr>
        </p:nvSpPr>
        <p:spPr>
          <a:xfrm>
            <a:off x="912627" y="5007731"/>
            <a:ext cx="1691687" cy="811178"/>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100" descr="Cliquez sur l’icône pour ajouter une image"/>
          <p:cNvSpPr txBox="1">
            <a:spLocks noGrp="1"/>
          </p:cNvSpPr>
          <p:nvPr>
            <p:ph type="body" idx="3"/>
          </p:nvPr>
        </p:nvSpPr>
        <p:spPr>
          <a:xfrm>
            <a:off x="2888314" y="4416565"/>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100"/>
          <p:cNvSpPr txBox="1">
            <a:spLocks noGrp="1"/>
          </p:cNvSpPr>
          <p:nvPr>
            <p:ph type="body" idx="4"/>
          </p:nvPr>
        </p:nvSpPr>
        <p:spPr>
          <a:xfrm>
            <a:off x="2979171" y="5007731"/>
            <a:ext cx="1691687" cy="811178"/>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100" descr="Cliquez sur l’icône pour ajouter une image"/>
          <p:cNvSpPr txBox="1">
            <a:spLocks noGrp="1"/>
          </p:cNvSpPr>
          <p:nvPr>
            <p:ph type="body" idx="5"/>
          </p:nvPr>
        </p:nvSpPr>
        <p:spPr>
          <a:xfrm>
            <a:off x="5073898" y="4416565"/>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100"/>
          <p:cNvSpPr txBox="1">
            <a:spLocks noGrp="1"/>
          </p:cNvSpPr>
          <p:nvPr>
            <p:ph type="body" idx="6"/>
          </p:nvPr>
        </p:nvSpPr>
        <p:spPr>
          <a:xfrm>
            <a:off x="5164755" y="5007731"/>
            <a:ext cx="1691687" cy="811178"/>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100" descr="Cliquez sur l’icône pour ajouter une image"/>
          <p:cNvSpPr txBox="1">
            <a:spLocks noGrp="1"/>
          </p:cNvSpPr>
          <p:nvPr>
            <p:ph type="body" idx="7"/>
          </p:nvPr>
        </p:nvSpPr>
        <p:spPr>
          <a:xfrm>
            <a:off x="7259482" y="4416565"/>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5" name="Google Shape;175;p100"/>
          <p:cNvSpPr txBox="1">
            <a:spLocks noGrp="1"/>
          </p:cNvSpPr>
          <p:nvPr>
            <p:ph type="body" idx="8"/>
          </p:nvPr>
        </p:nvSpPr>
        <p:spPr>
          <a:xfrm>
            <a:off x="7350339" y="5007731"/>
            <a:ext cx="1691687" cy="811178"/>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100" descr="Cliquez sur l’icône pour ajouter une image"/>
          <p:cNvSpPr txBox="1">
            <a:spLocks noGrp="1"/>
          </p:cNvSpPr>
          <p:nvPr>
            <p:ph type="body" idx="9"/>
          </p:nvPr>
        </p:nvSpPr>
        <p:spPr>
          <a:xfrm>
            <a:off x="9445066" y="4416565"/>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7" name="Google Shape;177;p100"/>
          <p:cNvSpPr txBox="1">
            <a:spLocks noGrp="1"/>
          </p:cNvSpPr>
          <p:nvPr>
            <p:ph type="body" idx="13"/>
          </p:nvPr>
        </p:nvSpPr>
        <p:spPr>
          <a:xfrm>
            <a:off x="9535923" y="5007731"/>
            <a:ext cx="1691687" cy="811178"/>
          </a:xfrm>
          <a:prstGeom prst="rect">
            <a:avLst/>
          </a:prstGeom>
          <a:noFill/>
          <a:ln>
            <a:noFill/>
          </a:ln>
        </p:spPr>
        <p:txBody>
          <a:bodyPr spcFirstLastPara="1" wrap="square" lIns="91425" tIns="45700" rIns="91425" bIns="45700" anchor="t" anchorCtr="0">
            <a:noAutofit/>
          </a:bodyPr>
          <a:lstStyle>
            <a:lvl1pPr marL="457200" lvl="0" indent="-228600" algn="ctr">
              <a:lnSpc>
                <a:spcPct val="100000"/>
              </a:lnSpc>
              <a:spcBef>
                <a:spcPts val="0"/>
              </a:spcBef>
              <a:spcAft>
                <a:spcPts val="0"/>
              </a:spcAft>
              <a:buClr>
                <a:schemeClr val="lt1"/>
              </a:buClr>
              <a:buSzPts val="1400"/>
              <a:buNone/>
              <a:defRPr sz="1400" b="0"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8" name="Google Shape;178;p10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400"/>
              <a:buFont typeface="Arial Blac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100"/>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10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hronologie">
  <p:cSld name="Chronologie">
    <p:spTree>
      <p:nvGrpSpPr>
        <p:cNvPr id="1" name="Shape 181"/>
        <p:cNvGrpSpPr/>
        <p:nvPr/>
      </p:nvGrpSpPr>
      <p:grpSpPr>
        <a:xfrm>
          <a:off x="0" y="0"/>
          <a:ext cx="0" cy="0"/>
          <a:chOff x="0" y="0"/>
          <a:chExt cx="0" cy="0"/>
        </a:xfrm>
      </p:grpSpPr>
      <p:sp>
        <p:nvSpPr>
          <p:cNvPr id="182" name="Google Shape;182;p101"/>
          <p:cNvSpPr/>
          <p:nvPr/>
        </p:nvSpPr>
        <p:spPr>
          <a:xfrm>
            <a:off x="1295508" y="3039919"/>
            <a:ext cx="2375255" cy="2734936"/>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83" name="Google Shape;183;p101"/>
          <p:cNvSpPr/>
          <p:nvPr/>
        </p:nvSpPr>
        <p:spPr>
          <a:xfrm>
            <a:off x="3670763" y="1677046"/>
            <a:ext cx="2375255" cy="2734936"/>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84" name="Google Shape;184;p101"/>
          <p:cNvSpPr/>
          <p:nvPr/>
        </p:nvSpPr>
        <p:spPr>
          <a:xfrm>
            <a:off x="4865676" y="3722308"/>
            <a:ext cx="2375255" cy="2734936"/>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85" name="Google Shape;185;p101"/>
          <p:cNvSpPr/>
          <p:nvPr/>
        </p:nvSpPr>
        <p:spPr>
          <a:xfrm>
            <a:off x="7245668" y="3725411"/>
            <a:ext cx="2375255" cy="2734936"/>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86" name="Google Shape;186;p101"/>
          <p:cNvSpPr/>
          <p:nvPr/>
        </p:nvSpPr>
        <p:spPr>
          <a:xfrm>
            <a:off x="8440729" y="1677046"/>
            <a:ext cx="2375255" cy="2734936"/>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87" name="Google Shape;187;p101"/>
          <p:cNvSpPr/>
          <p:nvPr/>
        </p:nvSpPr>
        <p:spPr>
          <a:xfrm>
            <a:off x="1274779" y="1667026"/>
            <a:ext cx="7152768" cy="2736950"/>
          </a:xfrm>
          <a:custGeom>
            <a:avLst/>
            <a:gdLst/>
            <a:ahLst/>
            <a:cxnLst/>
            <a:rect l="l" t="t" r="r" b="b"/>
            <a:pathLst>
              <a:path w="7152768" h="2736950" extrusionOk="0">
                <a:moveTo>
                  <a:pt x="0" y="2063113"/>
                </a:moveTo>
                <a:cubicBezTo>
                  <a:pt x="405781" y="1831271"/>
                  <a:pt x="752967" y="1616359"/>
                  <a:pt x="1197659" y="1371385"/>
                </a:cubicBezTo>
                <a:lnTo>
                  <a:pt x="2393620" y="2055218"/>
                </a:lnTo>
                <a:cubicBezTo>
                  <a:pt x="2396863" y="1599639"/>
                  <a:pt x="2385767" y="1153198"/>
                  <a:pt x="2389010" y="697619"/>
                </a:cubicBezTo>
                <a:lnTo>
                  <a:pt x="3577170" y="0"/>
                </a:lnTo>
                <a:lnTo>
                  <a:pt x="4773889" y="698321"/>
                </a:lnTo>
                <a:cubicBezTo>
                  <a:pt x="4772268" y="1155521"/>
                  <a:pt x="4762088" y="1590256"/>
                  <a:pt x="4760467" y="2047456"/>
                </a:cubicBezTo>
                <a:lnTo>
                  <a:pt x="5972264" y="2736950"/>
                </a:lnTo>
                <a:lnTo>
                  <a:pt x="7152768" y="2052536"/>
                </a:lnTo>
              </a:path>
            </a:pathLst>
          </a:custGeom>
          <a:noFill/>
          <a:ln w="38100" cap="flat" cmpd="sng">
            <a:solidFill>
              <a:srgbClr val="2F549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88" name="Google Shape;188;p101"/>
          <p:cNvSpPr/>
          <p:nvPr/>
        </p:nvSpPr>
        <p:spPr>
          <a:xfrm>
            <a:off x="8440979" y="1677475"/>
            <a:ext cx="2373549" cy="2062264"/>
          </a:xfrm>
          <a:custGeom>
            <a:avLst/>
            <a:gdLst/>
            <a:ahLst/>
            <a:cxnLst/>
            <a:rect l="l" t="t" r="r" b="b"/>
            <a:pathLst>
              <a:path w="2373549" h="2062264" extrusionOk="0">
                <a:moveTo>
                  <a:pt x="2373549" y="680936"/>
                </a:moveTo>
                <a:lnTo>
                  <a:pt x="1186774" y="0"/>
                </a:lnTo>
                <a:lnTo>
                  <a:pt x="0" y="690664"/>
                </a:lnTo>
                <a:lnTo>
                  <a:pt x="0" y="2062264"/>
                </a:lnTo>
              </a:path>
            </a:pathLst>
          </a:custGeom>
          <a:noFill/>
          <a:ln w="38100" cap="flat" cmpd="sng">
            <a:solidFill>
              <a:srgbClr val="44678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89" name="Google Shape;189;p101"/>
          <p:cNvSpPr/>
          <p:nvPr/>
        </p:nvSpPr>
        <p:spPr>
          <a:xfrm flipH="1">
            <a:off x="10715501" y="2243467"/>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90" name="Google Shape;190;p101"/>
          <p:cNvSpPr/>
          <p:nvPr/>
        </p:nvSpPr>
        <p:spPr>
          <a:xfrm flipH="1">
            <a:off x="9534557" y="1571099"/>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91" name="Google Shape;191;p101"/>
          <p:cNvSpPr/>
          <p:nvPr/>
        </p:nvSpPr>
        <p:spPr>
          <a:xfrm flipH="1">
            <a:off x="8328171" y="2258376"/>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92" name="Google Shape;192;p101"/>
          <p:cNvSpPr/>
          <p:nvPr/>
        </p:nvSpPr>
        <p:spPr>
          <a:xfrm flipH="1">
            <a:off x="8333460" y="3610854"/>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Mate"/>
              <a:ea typeface="Mate"/>
              <a:cs typeface="Mate"/>
              <a:sym typeface="Mate"/>
            </a:endParaRPr>
          </a:p>
        </p:txBody>
      </p:sp>
      <p:sp>
        <p:nvSpPr>
          <p:cNvPr id="193" name="Google Shape;193;p101"/>
          <p:cNvSpPr/>
          <p:nvPr/>
        </p:nvSpPr>
        <p:spPr>
          <a:xfrm flipH="1">
            <a:off x="7146016" y="4290860"/>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Mate"/>
              <a:ea typeface="Mate"/>
              <a:cs typeface="Mate"/>
              <a:sym typeface="Mate"/>
            </a:endParaRPr>
          </a:p>
        </p:txBody>
      </p:sp>
      <p:sp>
        <p:nvSpPr>
          <p:cNvPr id="194" name="Google Shape;194;p101"/>
          <p:cNvSpPr/>
          <p:nvPr/>
        </p:nvSpPr>
        <p:spPr>
          <a:xfrm flipH="1">
            <a:off x="5937847" y="3613390"/>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Mate"/>
              <a:ea typeface="Mate"/>
              <a:cs typeface="Mate"/>
              <a:sym typeface="Mate"/>
            </a:endParaRPr>
          </a:p>
        </p:txBody>
      </p:sp>
      <p:sp>
        <p:nvSpPr>
          <p:cNvPr id="195" name="Google Shape;195;p101"/>
          <p:cNvSpPr/>
          <p:nvPr/>
        </p:nvSpPr>
        <p:spPr>
          <a:xfrm flipH="1">
            <a:off x="5951993" y="2251300"/>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96" name="Google Shape;196;p101"/>
          <p:cNvSpPr/>
          <p:nvPr/>
        </p:nvSpPr>
        <p:spPr>
          <a:xfrm flipH="1">
            <a:off x="4778156" y="1565771"/>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97" name="Google Shape;197;p101"/>
          <p:cNvSpPr/>
          <p:nvPr/>
        </p:nvSpPr>
        <p:spPr>
          <a:xfrm flipH="1">
            <a:off x="3565843" y="2247823"/>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198" name="Google Shape;198;p101"/>
          <p:cNvSpPr/>
          <p:nvPr/>
        </p:nvSpPr>
        <p:spPr>
          <a:xfrm flipH="1">
            <a:off x="3565952" y="3613390"/>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chemeClr val="lt1"/>
              </a:solidFill>
              <a:latin typeface="Mate"/>
              <a:ea typeface="Mate"/>
              <a:cs typeface="Mate"/>
              <a:sym typeface="Mate"/>
            </a:endParaRPr>
          </a:p>
        </p:txBody>
      </p:sp>
      <p:sp>
        <p:nvSpPr>
          <p:cNvPr id="199" name="Google Shape;199;p101"/>
          <p:cNvSpPr/>
          <p:nvPr/>
        </p:nvSpPr>
        <p:spPr>
          <a:xfrm flipH="1">
            <a:off x="2386318" y="2962784"/>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200" name="Google Shape;200;p101"/>
          <p:cNvSpPr/>
          <p:nvPr/>
        </p:nvSpPr>
        <p:spPr>
          <a:xfrm flipH="1">
            <a:off x="1190302" y="3612210"/>
            <a:ext cx="204312" cy="236468"/>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2F549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Mate"/>
              <a:ea typeface="Mate"/>
              <a:cs typeface="Mate"/>
              <a:sym typeface="Mate"/>
            </a:endParaRPr>
          </a:p>
        </p:txBody>
      </p:sp>
      <p:sp>
        <p:nvSpPr>
          <p:cNvPr id="201" name="Google Shape;201;p101" descr="Cliquez sur l’icône pour ajouter une image"/>
          <p:cNvSpPr txBox="1">
            <a:spLocks noGrp="1"/>
          </p:cNvSpPr>
          <p:nvPr>
            <p:ph type="body" idx="1"/>
          </p:nvPr>
        </p:nvSpPr>
        <p:spPr>
          <a:xfrm>
            <a:off x="1507136" y="3865003"/>
            <a:ext cx="1877575"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2" name="Google Shape;202;p101"/>
          <p:cNvSpPr txBox="1">
            <a:spLocks noGrp="1"/>
          </p:cNvSpPr>
          <p:nvPr>
            <p:ph type="body" idx="2"/>
          </p:nvPr>
        </p:nvSpPr>
        <p:spPr>
          <a:xfrm>
            <a:off x="1507136" y="4447079"/>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3" name="Google Shape;203;p101" descr="Cliquez sur l’icône pour ajouter une image"/>
          <p:cNvSpPr txBox="1">
            <a:spLocks noGrp="1"/>
          </p:cNvSpPr>
          <p:nvPr>
            <p:ph type="body" idx="3"/>
          </p:nvPr>
        </p:nvSpPr>
        <p:spPr>
          <a:xfrm>
            <a:off x="3889942" y="2355643"/>
            <a:ext cx="1877575"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101"/>
          <p:cNvSpPr txBox="1">
            <a:spLocks noGrp="1"/>
          </p:cNvSpPr>
          <p:nvPr>
            <p:ph type="body" idx="4"/>
          </p:nvPr>
        </p:nvSpPr>
        <p:spPr>
          <a:xfrm>
            <a:off x="3889942" y="2937719"/>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p101" descr="Cliquez sur l’icône pour ajouter une image"/>
          <p:cNvSpPr txBox="1">
            <a:spLocks noGrp="1"/>
          </p:cNvSpPr>
          <p:nvPr>
            <p:ph type="body" idx="5"/>
          </p:nvPr>
        </p:nvSpPr>
        <p:spPr>
          <a:xfrm>
            <a:off x="5107230" y="4469081"/>
            <a:ext cx="1877575"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6" name="Google Shape;206;p101"/>
          <p:cNvSpPr txBox="1">
            <a:spLocks noGrp="1"/>
          </p:cNvSpPr>
          <p:nvPr>
            <p:ph type="body" idx="6"/>
          </p:nvPr>
        </p:nvSpPr>
        <p:spPr>
          <a:xfrm>
            <a:off x="5107230" y="5051157"/>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101" descr="Cliquez sur l’icône pour ajouter une image"/>
          <p:cNvSpPr txBox="1">
            <a:spLocks noGrp="1"/>
          </p:cNvSpPr>
          <p:nvPr>
            <p:ph type="body" idx="7"/>
          </p:nvPr>
        </p:nvSpPr>
        <p:spPr>
          <a:xfrm>
            <a:off x="7501941" y="4469081"/>
            <a:ext cx="1877575"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8" name="Google Shape;208;p101"/>
          <p:cNvSpPr txBox="1">
            <a:spLocks noGrp="1"/>
          </p:cNvSpPr>
          <p:nvPr>
            <p:ph type="body" idx="8"/>
          </p:nvPr>
        </p:nvSpPr>
        <p:spPr>
          <a:xfrm>
            <a:off x="7501941" y="5051157"/>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101" descr="Cliquez sur l’icône pour ajouter une image"/>
          <p:cNvSpPr txBox="1">
            <a:spLocks noGrp="1"/>
          </p:cNvSpPr>
          <p:nvPr>
            <p:ph type="body" idx="9"/>
          </p:nvPr>
        </p:nvSpPr>
        <p:spPr>
          <a:xfrm>
            <a:off x="8734718" y="2355643"/>
            <a:ext cx="1877575" cy="506399"/>
          </a:xfrm>
          <a:prstGeom prst="rect">
            <a:avLst/>
          </a:prstGeom>
          <a:noFill/>
          <a:ln>
            <a:noFill/>
          </a:ln>
        </p:spPr>
        <p:txBody>
          <a:bodyPr spcFirstLastPara="1" wrap="square" lIns="91425" tIns="45700" rIns="91425" bIns="45700" anchor="b"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0" name="Google Shape;210;p101"/>
          <p:cNvSpPr txBox="1">
            <a:spLocks noGrp="1"/>
          </p:cNvSpPr>
          <p:nvPr>
            <p:ph type="body" idx="13"/>
          </p:nvPr>
        </p:nvSpPr>
        <p:spPr>
          <a:xfrm>
            <a:off x="8734718" y="2937719"/>
            <a:ext cx="1877575" cy="506399"/>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1" name="Google Shape;211;p101"/>
          <p:cNvSpPr txBox="1">
            <a:spLocks noGrp="1"/>
          </p:cNvSpPr>
          <p:nvPr>
            <p:ph type="title"/>
          </p:nvPr>
        </p:nvSpPr>
        <p:spPr>
          <a:xfrm>
            <a:off x="578914" y="726705"/>
            <a:ext cx="10515600" cy="1205058"/>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4400"/>
              <a:buFont typeface="Arial Blac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2" name="Google Shape;212;p101"/>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10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eux contenus">
  <p:cSld name="Deux contenus">
    <p:spTree>
      <p:nvGrpSpPr>
        <p:cNvPr id="1" name="Shape 214"/>
        <p:cNvGrpSpPr/>
        <p:nvPr/>
      </p:nvGrpSpPr>
      <p:grpSpPr>
        <a:xfrm>
          <a:off x="0" y="0"/>
          <a:ext cx="0" cy="0"/>
          <a:chOff x="0" y="0"/>
          <a:chExt cx="0" cy="0"/>
        </a:xfrm>
      </p:grpSpPr>
      <p:sp>
        <p:nvSpPr>
          <p:cNvPr id="215" name="Google Shape;215;p102"/>
          <p:cNvSpPr/>
          <p:nvPr/>
        </p:nvSpPr>
        <p:spPr>
          <a:xfrm>
            <a:off x="636161" y="5854024"/>
            <a:ext cx="2330137" cy="708120"/>
          </a:xfrm>
          <a:prstGeom prst="rect">
            <a:avLst/>
          </a:prstGeom>
          <a:solidFill>
            <a:srgbClr val="0F263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6" name="Google Shape;216;p102"/>
          <p:cNvSpPr/>
          <p:nvPr/>
        </p:nvSpPr>
        <p:spPr>
          <a:xfrm flipH="1">
            <a:off x="769290" y="491100"/>
            <a:ext cx="1886361" cy="2213189"/>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7" name="Google Shape;217;p102"/>
          <p:cNvSpPr/>
          <p:nvPr/>
        </p:nvSpPr>
        <p:spPr>
          <a:xfrm flipH="1">
            <a:off x="783145" y="4057904"/>
            <a:ext cx="1886359" cy="2213189"/>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8DA9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8" name="Google Shape;218;p102"/>
          <p:cNvSpPr/>
          <p:nvPr/>
        </p:nvSpPr>
        <p:spPr>
          <a:xfrm flipH="1">
            <a:off x="0" y="3709992"/>
            <a:ext cx="1157948" cy="1502830"/>
          </a:xfrm>
          <a:custGeom>
            <a:avLst/>
            <a:gdLst/>
            <a:ahLst/>
            <a:cxnLst/>
            <a:rect l="l" t="t" r="r" b="b"/>
            <a:pathLst>
              <a:path w="1157948" h="1502830" extrusionOk="0">
                <a:moveTo>
                  <a:pt x="638572" y="0"/>
                </a:moveTo>
                <a:lnTo>
                  <a:pt x="0" y="378385"/>
                </a:lnTo>
                <a:lnTo>
                  <a:pt x="0" y="1129800"/>
                </a:lnTo>
                <a:lnTo>
                  <a:pt x="640317" y="1502830"/>
                </a:lnTo>
                <a:lnTo>
                  <a:pt x="1157948" y="1200968"/>
                </a:lnTo>
                <a:lnTo>
                  <a:pt x="1157948" y="304639"/>
                </a:lnTo>
                <a:close/>
              </a:path>
            </a:pathLst>
          </a:custGeom>
          <a:noFill/>
          <a:ln w="190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9" name="Google Shape;219;p102" descr="Cliquez sur l’icône pour ajouter une image"/>
          <p:cNvSpPr txBox="1">
            <a:spLocks noGrp="1"/>
          </p:cNvSpPr>
          <p:nvPr>
            <p:ph type="body" idx="1"/>
          </p:nvPr>
        </p:nvSpPr>
        <p:spPr>
          <a:xfrm>
            <a:off x="4550705" y="3625598"/>
            <a:ext cx="2653545" cy="587964"/>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102"/>
          <p:cNvSpPr txBox="1">
            <a:spLocks noGrp="1"/>
          </p:cNvSpPr>
          <p:nvPr>
            <p:ph type="body" idx="2"/>
          </p:nvPr>
        </p:nvSpPr>
        <p:spPr>
          <a:xfrm>
            <a:off x="4550705" y="4246516"/>
            <a:ext cx="2653545" cy="172710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1" name="Google Shape;221;p102"/>
          <p:cNvSpPr>
            <a:spLocks noGrp="1"/>
          </p:cNvSpPr>
          <p:nvPr>
            <p:ph type="pic" idx="3"/>
          </p:nvPr>
        </p:nvSpPr>
        <p:spPr>
          <a:xfrm>
            <a:off x="1788170" y="2296125"/>
            <a:ext cx="1886360" cy="2144668"/>
          </a:xfrm>
          <a:prstGeom prst="rect">
            <a:avLst/>
          </a:prstGeom>
          <a:solidFill>
            <a:srgbClr val="F2F2F2"/>
          </a:solidFill>
          <a:ln>
            <a:noFill/>
          </a:ln>
        </p:spPr>
      </p:sp>
      <p:sp>
        <p:nvSpPr>
          <p:cNvPr id="222" name="Google Shape;222;p102"/>
          <p:cNvSpPr txBox="1">
            <a:spLocks noGrp="1"/>
          </p:cNvSpPr>
          <p:nvPr>
            <p:ph type="title"/>
          </p:nvPr>
        </p:nvSpPr>
        <p:spPr>
          <a:xfrm>
            <a:off x="4550704" y="1690878"/>
            <a:ext cx="6599429" cy="13255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102" descr="Cliquez sur l’icône pour ajouter une image"/>
          <p:cNvSpPr txBox="1">
            <a:spLocks noGrp="1"/>
          </p:cNvSpPr>
          <p:nvPr>
            <p:ph type="body" idx="4"/>
          </p:nvPr>
        </p:nvSpPr>
        <p:spPr>
          <a:xfrm>
            <a:off x="7811506" y="3625598"/>
            <a:ext cx="2653545" cy="587964"/>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a:solidFill>
                  <a:schemeClr val="lt1"/>
                </a:solidFil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4" name="Google Shape;224;p102"/>
          <p:cNvSpPr txBox="1">
            <a:spLocks noGrp="1"/>
          </p:cNvSpPr>
          <p:nvPr>
            <p:ph type="body" idx="5"/>
          </p:nvPr>
        </p:nvSpPr>
        <p:spPr>
          <a:xfrm>
            <a:off x="7811506" y="4246516"/>
            <a:ext cx="2653545" cy="172710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lt1"/>
              </a:buClr>
              <a:buSzPts val="1400"/>
              <a:buNone/>
              <a:defRPr sz="1400" b="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p10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rois contenus">
  <p:cSld name="Trois contenus">
    <p:spTree>
      <p:nvGrpSpPr>
        <p:cNvPr id="1" name="Shape 226"/>
        <p:cNvGrpSpPr/>
        <p:nvPr/>
      </p:nvGrpSpPr>
      <p:grpSpPr>
        <a:xfrm>
          <a:off x="0" y="0"/>
          <a:ext cx="0" cy="0"/>
          <a:chOff x="0" y="0"/>
          <a:chExt cx="0" cy="0"/>
        </a:xfrm>
      </p:grpSpPr>
      <p:sp>
        <p:nvSpPr>
          <p:cNvPr id="227" name="Google Shape;227;p103"/>
          <p:cNvSpPr/>
          <p:nvPr/>
        </p:nvSpPr>
        <p:spPr>
          <a:xfrm>
            <a:off x="0" y="2860787"/>
            <a:ext cx="2361029" cy="3676532"/>
          </a:xfrm>
          <a:custGeom>
            <a:avLst/>
            <a:gdLst/>
            <a:ahLst/>
            <a:cxnLst/>
            <a:rect l="l" t="t" r="r" b="b"/>
            <a:pathLst>
              <a:path w="2361029" h="3676532" extrusionOk="0">
                <a:moveTo>
                  <a:pt x="773997" y="0"/>
                </a:moveTo>
                <a:lnTo>
                  <a:pt x="2361029" y="925683"/>
                </a:lnTo>
                <a:lnTo>
                  <a:pt x="2361029" y="2763949"/>
                </a:lnTo>
                <a:lnTo>
                  <a:pt x="769661" y="3676532"/>
                </a:lnTo>
                <a:lnTo>
                  <a:pt x="0" y="3234717"/>
                </a:lnTo>
                <a:lnTo>
                  <a:pt x="0" y="446885"/>
                </a:lnTo>
                <a:close/>
              </a:path>
            </a:pathLst>
          </a:cu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8" name="Google Shape;228;p103"/>
          <p:cNvSpPr/>
          <p:nvPr/>
        </p:nvSpPr>
        <p:spPr>
          <a:xfrm flipH="1">
            <a:off x="1014233" y="5253270"/>
            <a:ext cx="1710765" cy="1593273"/>
          </a:xfrm>
          <a:custGeom>
            <a:avLst/>
            <a:gdLst/>
            <a:ahLst/>
            <a:cxnLst/>
            <a:rect l="l" t="t" r="r" b="b"/>
            <a:pathLst>
              <a:path w="1710765" h="1593273" extrusionOk="0">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 name="Google Shape;229;p103" descr="Cliquez sur l’icône pour ajouter une image"/>
          <p:cNvSpPr txBox="1">
            <a:spLocks noGrp="1"/>
          </p:cNvSpPr>
          <p:nvPr>
            <p:ph type="body" idx="1"/>
          </p:nvPr>
        </p:nvSpPr>
        <p:spPr>
          <a:xfrm>
            <a:off x="5271609" y="1025236"/>
            <a:ext cx="5162709" cy="42068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0" name="Google Shape;230;p103"/>
          <p:cNvSpPr txBox="1">
            <a:spLocks noGrp="1"/>
          </p:cNvSpPr>
          <p:nvPr>
            <p:ph type="body" idx="2"/>
          </p:nvPr>
        </p:nvSpPr>
        <p:spPr>
          <a:xfrm>
            <a:off x="5271608" y="1469069"/>
            <a:ext cx="5162709" cy="1506166"/>
          </a:xfrm>
          <a:prstGeom prst="rect">
            <a:avLst/>
          </a:prstGeom>
          <a:noFill/>
          <a:ln>
            <a:noFill/>
          </a:ln>
        </p:spPr>
        <p:txBody>
          <a:bodyPr spcFirstLastPara="1" wrap="square" lIns="91425" tIns="45700" rIns="91425" bIns="45700" anchor="t" anchorCtr="0">
            <a:noAutofit/>
          </a:bodyPr>
          <a:lstStyle>
            <a:lvl1pPr marL="457200" lvl="0" indent="-317500" algn="l">
              <a:lnSpc>
                <a:spcPct val="100000"/>
              </a:lnSpc>
              <a:spcBef>
                <a:spcPts val="0"/>
              </a:spcBef>
              <a:spcAft>
                <a:spcPts val="0"/>
              </a:spcAft>
              <a:buClr>
                <a:schemeClr val="lt1"/>
              </a:buClr>
              <a:buSzPts val="1400"/>
              <a:buFont typeface="Arial"/>
              <a:buChar char="•"/>
              <a:defRPr sz="1400" b="0">
                <a:solidFill>
                  <a:schemeClr val="lt1"/>
                </a:solidFill>
                <a:latin typeface="Arial"/>
                <a:ea typeface="Arial"/>
                <a:cs typeface="Arial"/>
                <a:sym typeface="Arial"/>
              </a:defRPr>
            </a:lvl1pPr>
            <a:lvl2pPr marL="914400" lvl="1" indent="-292100" algn="l">
              <a:lnSpc>
                <a:spcPct val="90000"/>
              </a:lnSpc>
              <a:spcBef>
                <a:spcPts val="6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1" name="Google Shape;231;p103" descr="Cliquez sur l’icône pour ajouter une image"/>
          <p:cNvSpPr txBox="1">
            <a:spLocks noGrp="1"/>
          </p:cNvSpPr>
          <p:nvPr>
            <p:ph type="body" idx="3"/>
          </p:nvPr>
        </p:nvSpPr>
        <p:spPr>
          <a:xfrm>
            <a:off x="5271609" y="2984685"/>
            <a:ext cx="5162709" cy="42068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2" name="Google Shape;232;p103" descr="Cliquez sur l’icône pour ajouter une image"/>
          <p:cNvSpPr txBox="1">
            <a:spLocks noGrp="1"/>
          </p:cNvSpPr>
          <p:nvPr>
            <p:ph type="body" idx="4"/>
          </p:nvPr>
        </p:nvSpPr>
        <p:spPr>
          <a:xfrm>
            <a:off x="5271607" y="4597473"/>
            <a:ext cx="5162709" cy="42139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1800"/>
              <a:buNone/>
              <a:defRPr sz="1800" b="1" i="0">
                <a:solidFill>
                  <a:schemeClr val="lt1"/>
                </a:solidFill>
                <a:latin typeface="Arial"/>
                <a:ea typeface="Arial"/>
                <a:cs typeface="Arial"/>
                <a:sym typeface="Arial"/>
              </a:defRPr>
            </a:lvl1pPr>
            <a:lvl2pPr marL="914400" lvl="1" indent="-292100" algn="l">
              <a:lnSpc>
                <a:spcPct val="90000"/>
              </a:lnSpc>
              <a:spcBef>
                <a:spcPts val="5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3" name="Google Shape;233;p103"/>
          <p:cNvSpPr txBox="1">
            <a:spLocks noGrp="1"/>
          </p:cNvSpPr>
          <p:nvPr>
            <p:ph type="body" idx="5"/>
          </p:nvPr>
        </p:nvSpPr>
        <p:spPr>
          <a:xfrm>
            <a:off x="5271608" y="3419684"/>
            <a:ext cx="5162709" cy="1177789"/>
          </a:xfrm>
          <a:prstGeom prst="rect">
            <a:avLst/>
          </a:prstGeom>
          <a:noFill/>
          <a:ln>
            <a:noFill/>
          </a:ln>
        </p:spPr>
        <p:txBody>
          <a:bodyPr spcFirstLastPara="1" wrap="square" lIns="91425" tIns="45700" rIns="91425" bIns="45700" anchor="t" anchorCtr="0">
            <a:noAutofit/>
          </a:bodyPr>
          <a:lstStyle>
            <a:lvl1pPr marL="457200" lvl="0" indent="-317500" algn="l">
              <a:lnSpc>
                <a:spcPct val="100000"/>
              </a:lnSpc>
              <a:spcBef>
                <a:spcPts val="0"/>
              </a:spcBef>
              <a:spcAft>
                <a:spcPts val="0"/>
              </a:spcAft>
              <a:buClr>
                <a:schemeClr val="lt1"/>
              </a:buClr>
              <a:buSzPts val="1400"/>
              <a:buFont typeface="Arial"/>
              <a:buChar char="•"/>
              <a:defRPr sz="1400" b="0">
                <a:solidFill>
                  <a:schemeClr val="lt1"/>
                </a:solidFill>
                <a:latin typeface="Arial"/>
                <a:ea typeface="Arial"/>
                <a:cs typeface="Arial"/>
                <a:sym typeface="Arial"/>
              </a:defRPr>
            </a:lvl1pPr>
            <a:lvl2pPr marL="914400" lvl="1" indent="-292100" algn="l">
              <a:lnSpc>
                <a:spcPct val="90000"/>
              </a:lnSpc>
              <a:spcBef>
                <a:spcPts val="6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103"/>
          <p:cNvSpPr txBox="1">
            <a:spLocks noGrp="1"/>
          </p:cNvSpPr>
          <p:nvPr>
            <p:ph type="body" idx="6"/>
          </p:nvPr>
        </p:nvSpPr>
        <p:spPr>
          <a:xfrm>
            <a:off x="5271608" y="5041922"/>
            <a:ext cx="5162709" cy="1635938"/>
          </a:xfrm>
          <a:prstGeom prst="rect">
            <a:avLst/>
          </a:prstGeom>
          <a:noFill/>
          <a:ln>
            <a:noFill/>
          </a:ln>
        </p:spPr>
        <p:txBody>
          <a:bodyPr spcFirstLastPara="1" wrap="square" lIns="91425" tIns="45700" rIns="91425" bIns="45700" anchor="t" anchorCtr="0">
            <a:noAutofit/>
          </a:bodyPr>
          <a:lstStyle>
            <a:lvl1pPr marL="457200" lvl="0" indent="-317500" algn="l">
              <a:lnSpc>
                <a:spcPct val="100000"/>
              </a:lnSpc>
              <a:spcBef>
                <a:spcPts val="0"/>
              </a:spcBef>
              <a:spcAft>
                <a:spcPts val="0"/>
              </a:spcAft>
              <a:buClr>
                <a:schemeClr val="lt1"/>
              </a:buClr>
              <a:buSzPts val="1400"/>
              <a:buFont typeface="Arial"/>
              <a:buChar char="•"/>
              <a:defRPr sz="1400" b="0">
                <a:solidFill>
                  <a:schemeClr val="lt1"/>
                </a:solidFill>
                <a:latin typeface="Arial"/>
                <a:ea typeface="Arial"/>
                <a:cs typeface="Arial"/>
                <a:sym typeface="Arial"/>
              </a:defRPr>
            </a:lvl1pPr>
            <a:lvl2pPr marL="914400" lvl="1" indent="-292100" algn="l">
              <a:lnSpc>
                <a:spcPct val="90000"/>
              </a:lnSpc>
              <a:spcBef>
                <a:spcPts val="600"/>
              </a:spcBef>
              <a:spcAft>
                <a:spcPts val="0"/>
              </a:spcAft>
              <a:buClr>
                <a:schemeClr val="lt1"/>
              </a:buClr>
              <a:buSzPts val="1000"/>
              <a:buChar char="•"/>
              <a:defRPr sz="1000"/>
            </a:lvl2pPr>
            <a:lvl3pPr marL="1371600" lvl="2" indent="-285750" algn="l">
              <a:lnSpc>
                <a:spcPct val="90000"/>
              </a:lnSpc>
              <a:spcBef>
                <a:spcPts val="500"/>
              </a:spcBef>
              <a:spcAft>
                <a:spcPts val="0"/>
              </a:spcAft>
              <a:buClr>
                <a:schemeClr val="lt1"/>
              </a:buClr>
              <a:buSzPts val="900"/>
              <a:buChar char="•"/>
              <a:defRPr sz="900"/>
            </a:lvl3pPr>
            <a:lvl4pPr marL="1828800" lvl="3" indent="-279400" algn="l">
              <a:lnSpc>
                <a:spcPct val="90000"/>
              </a:lnSpc>
              <a:spcBef>
                <a:spcPts val="500"/>
              </a:spcBef>
              <a:spcAft>
                <a:spcPts val="0"/>
              </a:spcAft>
              <a:buClr>
                <a:schemeClr val="lt1"/>
              </a:buClr>
              <a:buSzPts val="800"/>
              <a:buChar char="•"/>
              <a:defRPr sz="800"/>
            </a:lvl4pPr>
            <a:lvl5pPr marL="2286000" lvl="4" indent="-279400" algn="l">
              <a:lnSpc>
                <a:spcPct val="90000"/>
              </a:lnSpc>
              <a:spcBef>
                <a:spcPts val="500"/>
              </a:spcBef>
              <a:spcAft>
                <a:spcPts val="0"/>
              </a:spcAft>
              <a:buClr>
                <a:schemeClr val="lt1"/>
              </a:buClr>
              <a:buSzPts val="800"/>
              <a:buChar char="•"/>
              <a:defRPr sz="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103"/>
          <p:cNvSpPr/>
          <p:nvPr/>
        </p:nvSpPr>
        <p:spPr>
          <a:xfrm flipH="1">
            <a:off x="2631891" y="4699053"/>
            <a:ext cx="668814" cy="784693"/>
          </a:xfrm>
          <a:custGeom>
            <a:avLst/>
            <a:gdLst/>
            <a:ahLst/>
            <a:cxnLst/>
            <a:rect l="l" t="t" r="r" b="b"/>
            <a:pathLst>
              <a:path w="4387647" h="5032188" extrusionOk="0">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rgbClr val="8DA9D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36" name="Google Shape;236;p103"/>
          <p:cNvSpPr txBox="1">
            <a:spLocks noGrp="1"/>
          </p:cNvSpPr>
          <p:nvPr>
            <p:ph type="title"/>
          </p:nvPr>
        </p:nvSpPr>
        <p:spPr>
          <a:xfrm>
            <a:off x="502665" y="707105"/>
            <a:ext cx="3994173" cy="2277580"/>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103"/>
          <p:cNvSpPr>
            <a:spLocks noGrp="1"/>
          </p:cNvSpPr>
          <p:nvPr>
            <p:ph type="pic" idx="7"/>
          </p:nvPr>
        </p:nvSpPr>
        <p:spPr>
          <a:xfrm>
            <a:off x="4734172" y="1141669"/>
            <a:ext cx="507778" cy="565882"/>
          </a:xfrm>
          <a:prstGeom prst="rect">
            <a:avLst/>
          </a:prstGeom>
          <a:noFill/>
          <a:ln>
            <a:noFill/>
          </a:ln>
        </p:spPr>
      </p:sp>
      <p:sp>
        <p:nvSpPr>
          <p:cNvPr id="238" name="Google Shape;238;p103"/>
          <p:cNvSpPr>
            <a:spLocks noGrp="1"/>
          </p:cNvSpPr>
          <p:nvPr>
            <p:ph type="pic" idx="8"/>
          </p:nvPr>
        </p:nvSpPr>
        <p:spPr>
          <a:xfrm>
            <a:off x="4724705" y="3105650"/>
            <a:ext cx="536270" cy="565882"/>
          </a:xfrm>
          <a:prstGeom prst="rect">
            <a:avLst/>
          </a:prstGeom>
          <a:noFill/>
          <a:ln>
            <a:noFill/>
          </a:ln>
        </p:spPr>
      </p:sp>
      <p:sp>
        <p:nvSpPr>
          <p:cNvPr id="239" name="Google Shape;239;p103"/>
          <p:cNvSpPr>
            <a:spLocks noGrp="1"/>
          </p:cNvSpPr>
          <p:nvPr>
            <p:ph type="pic" idx="9"/>
          </p:nvPr>
        </p:nvSpPr>
        <p:spPr>
          <a:xfrm>
            <a:off x="4714069" y="4716041"/>
            <a:ext cx="536270" cy="565882"/>
          </a:xfrm>
          <a:prstGeom prst="rect">
            <a:avLst/>
          </a:prstGeom>
          <a:noFill/>
          <a:ln>
            <a:noFill/>
          </a:ln>
        </p:spPr>
      </p:sp>
      <p:sp>
        <p:nvSpPr>
          <p:cNvPr id="240" name="Google Shape;240;p10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ADD"/>
        </a:solidFill>
        <a:effectLst/>
      </p:bgPr>
    </p:bg>
    <p:spTree>
      <p:nvGrpSpPr>
        <p:cNvPr id="1" name="Shape 9"/>
        <p:cNvGrpSpPr/>
        <p:nvPr/>
      </p:nvGrpSpPr>
      <p:grpSpPr>
        <a:xfrm>
          <a:off x="0" y="0"/>
          <a:ext cx="0" cy="0"/>
          <a:chOff x="0" y="0"/>
          <a:chExt cx="0" cy="0"/>
        </a:xfrm>
      </p:grpSpPr>
      <p:sp>
        <p:nvSpPr>
          <p:cNvPr id="10" name="Google Shape;10;p8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chemeClr val="bg2"/>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Arial"/>
                <a:ea typeface="Arial"/>
                <a:cs typeface="Arial"/>
                <a:sym typeface="Arial"/>
              </a:defRPr>
            </a:lvl9pPr>
          </a:lstStyle>
          <a:p>
            <a:fld id="{00000000-1234-1234-1234-123412341234}" type="slidenum">
              <a:rPr lang="fr-FR" smtClean="0"/>
              <a:pPr/>
              <a:t>‹N°›</a:t>
            </a:fld>
            <a:endParaRPr lang="fr-FR" dirty="0"/>
          </a:p>
        </p:txBody>
      </p:sp>
      <p:sp>
        <p:nvSpPr>
          <p:cNvPr id="11" name="Google Shape;11;p8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1pPr>
            <a:lvl2pPr marL="914400" marR="0" lvl="1"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8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lt1"/>
              </a:buClr>
              <a:buSzPts val="4400"/>
              <a:buFont typeface="Arial Black"/>
              <a:buNone/>
              <a:defRPr sz="4400" b="1" i="0" u="none" strike="noStrike" cap="none">
                <a:solidFill>
                  <a:schemeClr val="lt1"/>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3" name="Google Shape;13;p86"/>
          <p:cNvSpPr txBox="1">
            <a:spLocks noGrp="1"/>
          </p:cNvSpPr>
          <p:nvPr>
            <p:ph type="ftr" idx="11"/>
          </p:nvPr>
        </p:nvSpPr>
        <p:spPr>
          <a:xfrm>
            <a:off x="484632" y="621792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pic>
        <p:nvPicPr>
          <p:cNvPr id="3" name="Image 2" descr="Une image contenant texte, logo, Graphique, Police&#10;&#10;Le contenu généré par l’IA peut être incorrect.">
            <a:extLst>
              <a:ext uri="{FF2B5EF4-FFF2-40B4-BE49-F238E27FC236}">
                <a16:creationId xmlns:a16="http://schemas.microsoft.com/office/drawing/2014/main" id="{FE4B1367-7A74-EB53-B491-44578CAAC099}"/>
              </a:ext>
            </a:extLst>
          </p:cNvPr>
          <p:cNvPicPr>
            <a:picLocks noChangeAspect="1"/>
          </p:cNvPicPr>
          <p:nvPr userDrawn="1"/>
        </p:nvPicPr>
        <p:blipFill>
          <a:blip r:embed="rId19"/>
          <a:stretch>
            <a:fillRect/>
          </a:stretch>
        </p:blipFill>
        <p:spPr>
          <a:xfrm>
            <a:off x="38100" y="0"/>
            <a:ext cx="1158419" cy="1194620"/>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2"/>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4032">
          <p15:clr>
            <a:srgbClr val="F26B43"/>
          </p15:clr>
        </p15:guide>
        <p15:guide id="2" pos="3840">
          <p15:clr>
            <a:srgbClr val="F26B43"/>
          </p15:clr>
        </p15:guide>
        <p15:guide id="3" pos="5640">
          <p15:clr>
            <a:srgbClr val="F26B43"/>
          </p15:clr>
        </p15:guide>
        <p15:guide id="4" pos="1656">
          <p15:clr>
            <a:srgbClr val="F26B43"/>
          </p15:clr>
        </p15:guide>
        <p15:guide id="5" pos="52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jp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hyperlink" Target="mailto:stopviolence@ffam.asso.fr"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33.jp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hyperlink" Target="mailto:categories.b@ffam.asso.fr" TargetMode="External"/><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hyperlink" Target="https://contenu-informatif.ffam.asso.fr/label-efam/?active-tab-index=3&amp;active-section-index=0" TargetMode="External"/><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8.xml"/><Relationship Id="rId1" Type="http://schemas.openxmlformats.org/officeDocument/2006/relationships/slideLayout" Target="../slideLayouts/slideLayout3.xml"/><Relationship Id="rId5" Type="http://schemas.openxmlformats.org/officeDocument/2006/relationships/image" Target="../media/image38.jpg"/><Relationship Id="rId4" Type="http://schemas.openxmlformats.org/officeDocument/2006/relationships/image" Target="../media/image37.jp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2.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6.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8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2EADD"/>
        </a:solidFill>
        <a:effectLst/>
      </p:bgPr>
    </p:bg>
    <p:spTree>
      <p:nvGrpSpPr>
        <p:cNvPr id="1" name="Shape 244"/>
        <p:cNvGrpSpPr/>
        <p:nvPr/>
      </p:nvGrpSpPr>
      <p:grpSpPr>
        <a:xfrm>
          <a:off x="0" y="0"/>
          <a:ext cx="0" cy="0"/>
          <a:chOff x="0" y="0"/>
          <a:chExt cx="0" cy="0"/>
        </a:xfrm>
      </p:grpSpPr>
      <p:pic>
        <p:nvPicPr>
          <p:cNvPr id="245" name="Google Shape;245;p104"/>
          <p:cNvPicPr preferRelativeResize="0"/>
          <p:nvPr/>
        </p:nvPicPr>
        <p:blipFill rotWithShape="1">
          <a:blip r:embed="rId3">
            <a:alphaModFix/>
          </a:blip>
          <a:srcRect t="2555" b="2555"/>
          <a:stretch/>
        </p:blipFill>
        <p:spPr>
          <a:xfrm>
            <a:off x="6284315" y="3984454"/>
            <a:ext cx="1570617" cy="1796820"/>
          </a:xfrm>
          <a:custGeom>
            <a:avLst/>
            <a:gdLst/>
            <a:ahLst/>
            <a:cxnLst/>
            <a:rect l="l" t="t" r="r" b="b"/>
            <a:pathLst>
              <a:path w="4405503" h="5066346" extrusionOk="0">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accent6">
              <a:lumMod val="10000"/>
              <a:lumOff val="90000"/>
            </a:schemeClr>
          </a:solidFill>
          <a:ln>
            <a:noFill/>
          </a:ln>
        </p:spPr>
      </p:pic>
      <p:sp>
        <p:nvSpPr>
          <p:cNvPr id="246" name="Google Shape;246;p104"/>
          <p:cNvSpPr txBox="1">
            <a:spLocks noGrp="1"/>
          </p:cNvSpPr>
          <p:nvPr>
            <p:ph type="title"/>
          </p:nvPr>
        </p:nvSpPr>
        <p:spPr>
          <a:xfrm>
            <a:off x="1484764" y="1986926"/>
            <a:ext cx="5257793" cy="205744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1800"/>
              <a:buNone/>
            </a:pPr>
            <a:r>
              <a:rPr lang="fr-FR" dirty="0">
                <a:solidFill>
                  <a:schemeClr val="bg2"/>
                </a:solidFill>
              </a:rPr>
              <a:t>Formation des dirigeants</a:t>
            </a:r>
            <a:endParaRPr dirty="0">
              <a:solidFill>
                <a:schemeClr val="bg2"/>
              </a:solidFill>
            </a:endParaRPr>
          </a:p>
        </p:txBody>
      </p:sp>
      <p:sp>
        <p:nvSpPr>
          <p:cNvPr id="247" name="Google Shape;247;p104"/>
          <p:cNvSpPr txBox="1">
            <a:spLocks noGrp="1"/>
          </p:cNvSpPr>
          <p:nvPr>
            <p:ph type="body" idx="1"/>
          </p:nvPr>
        </p:nvSpPr>
        <p:spPr>
          <a:xfrm>
            <a:off x="1601365" y="4172084"/>
            <a:ext cx="4568207" cy="7602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fr-FR" dirty="0">
                <a:solidFill>
                  <a:schemeClr val="bg2"/>
                </a:solidFill>
              </a:rPr>
              <a:t>LAM Centre Val de Loire</a:t>
            </a:r>
            <a:endParaRPr dirty="0">
              <a:solidFill>
                <a:schemeClr val="bg2"/>
              </a:solidFill>
            </a:endParaRPr>
          </a:p>
          <a:p>
            <a:pPr marL="0" lvl="0" indent="0" algn="l" rtl="0">
              <a:lnSpc>
                <a:spcPct val="100000"/>
              </a:lnSpc>
              <a:spcBef>
                <a:spcPts val="1000"/>
              </a:spcBef>
              <a:spcAft>
                <a:spcPts val="0"/>
              </a:spcAft>
              <a:buSzPts val="1800"/>
              <a:buNone/>
            </a:pPr>
            <a:r>
              <a:rPr lang="fr-FR" dirty="0">
                <a:solidFill>
                  <a:schemeClr val="bg2"/>
                </a:solidFill>
              </a:rPr>
              <a:t>Samedi 24 janvier 2026 – Parçay-Meslay</a:t>
            </a:r>
            <a:endParaRPr dirty="0">
              <a:solidFill>
                <a:schemeClr val="bg2"/>
              </a:solidFill>
            </a:endParaRPr>
          </a:p>
          <a:p>
            <a:pPr marL="457200" lvl="0" indent="-228600" algn="l" rtl="0">
              <a:lnSpc>
                <a:spcPct val="100000"/>
              </a:lnSpc>
              <a:spcBef>
                <a:spcPts val="1000"/>
              </a:spcBef>
              <a:spcAft>
                <a:spcPts val="0"/>
              </a:spcAft>
              <a:buClr>
                <a:schemeClr val="lt1"/>
              </a:buClr>
              <a:buSzPts val="1800"/>
              <a:buNone/>
            </a:pPr>
            <a:endParaRPr dirty="0">
              <a:solidFill>
                <a:schemeClr val="bg2"/>
              </a:solidFill>
            </a:endParaRPr>
          </a:p>
        </p:txBody>
      </p:sp>
      <p:pic>
        <p:nvPicPr>
          <p:cNvPr id="248" name="Google Shape;248;p104" descr="Une image contenant plein air, ciel, nuage, herbe&#10;&#10;Le contenu généré par l’IA peut être incorrect."/>
          <p:cNvPicPr preferRelativeResize="0">
            <a:picLocks noGrp="1"/>
          </p:cNvPicPr>
          <p:nvPr>
            <p:ph type="pic" idx="2"/>
          </p:nvPr>
        </p:nvPicPr>
        <p:blipFill rotWithShape="1">
          <a:blip r:embed="rId4">
            <a:alphaModFix/>
          </a:blip>
          <a:srcRect t="25184" b="25184"/>
          <a:stretch/>
        </p:blipFill>
        <p:spPr>
          <a:xfrm rot="5400000">
            <a:off x="6772818" y="1214140"/>
            <a:ext cx="5023330" cy="4429721"/>
          </a:xfrm>
          <a:prstGeom prst="hexagon">
            <a:avLst>
              <a:gd name="adj" fmla="val 28349"/>
              <a:gd name="vf" fmla="val 115470"/>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
          <p:cNvSpPr txBox="1">
            <a:spLocks noGrp="1"/>
          </p:cNvSpPr>
          <p:nvPr>
            <p:ph type="title"/>
          </p:nvPr>
        </p:nvSpPr>
        <p:spPr>
          <a:xfrm>
            <a:off x="422631" y="2654851"/>
            <a:ext cx="4253399" cy="174011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Programme</a:t>
            </a:r>
            <a:endParaRPr dirty="0">
              <a:solidFill>
                <a:schemeClr val="bg2"/>
              </a:solidFill>
            </a:endParaRPr>
          </a:p>
        </p:txBody>
      </p:sp>
      <p:sp>
        <p:nvSpPr>
          <p:cNvPr id="255" name="Google Shape;255;p2"/>
          <p:cNvSpPr txBox="1">
            <a:spLocks noGrp="1"/>
          </p:cNvSpPr>
          <p:nvPr>
            <p:ph type="body" idx="1"/>
          </p:nvPr>
        </p:nvSpPr>
        <p:spPr>
          <a:xfrm>
            <a:off x="6274027" y="1076241"/>
            <a:ext cx="1913128" cy="105472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rPr>
              <a:t>FFAM</a:t>
            </a:r>
            <a:endParaRPr dirty="0">
              <a:solidFill>
                <a:schemeClr val="bg2"/>
              </a:solidFill>
            </a:endParaRPr>
          </a:p>
        </p:txBody>
      </p:sp>
      <p:sp>
        <p:nvSpPr>
          <p:cNvPr id="256" name="Google Shape;256;p2"/>
          <p:cNvSpPr txBox="1">
            <a:spLocks noGrp="1"/>
          </p:cNvSpPr>
          <p:nvPr>
            <p:ph type="body" idx="2"/>
          </p:nvPr>
        </p:nvSpPr>
        <p:spPr>
          <a:xfrm>
            <a:off x="8375472" y="1076241"/>
            <a:ext cx="1904890" cy="1054728"/>
          </a:xfrm>
          <a:prstGeom prst="rect">
            <a:avLst/>
          </a:prstGeom>
          <a:noFill/>
          <a:ln>
            <a:noFill/>
          </a:ln>
        </p:spPr>
        <p:txBody>
          <a:bodyPr spcFirstLastPara="1" wrap="square" lIns="91425" tIns="45700" rIns="91425" bIns="45700" anchor="ctr" anchorCtr="0">
            <a:noAutofit/>
          </a:bodyPr>
          <a:lstStyle/>
          <a:p>
            <a:pPr marL="0" lvl="0" indent="0" algn="ctr" rtl="0">
              <a:lnSpc>
                <a:spcPct val="113000"/>
              </a:lnSpc>
              <a:spcBef>
                <a:spcPts val="0"/>
              </a:spcBef>
              <a:spcAft>
                <a:spcPts val="0"/>
              </a:spcAft>
              <a:buClr>
                <a:schemeClr val="dk1"/>
              </a:buClr>
              <a:buSzPts val="1800"/>
              <a:buNone/>
            </a:pPr>
            <a:r>
              <a:rPr lang="fr-FR" sz="1800" b="0" i="0" u="none" strike="noStrike" cap="none" dirty="0">
                <a:solidFill>
                  <a:schemeClr val="bg2"/>
                </a:solidFill>
              </a:rPr>
              <a:t>LAM</a:t>
            </a:r>
            <a:endParaRPr dirty="0">
              <a:solidFill>
                <a:schemeClr val="bg2"/>
              </a:solidFill>
            </a:endParaRPr>
          </a:p>
        </p:txBody>
      </p:sp>
      <p:sp>
        <p:nvSpPr>
          <p:cNvPr id="257" name="Google Shape;257;p2"/>
          <p:cNvSpPr txBox="1">
            <a:spLocks noGrp="1"/>
          </p:cNvSpPr>
          <p:nvPr>
            <p:ph type="body" idx="3"/>
          </p:nvPr>
        </p:nvSpPr>
        <p:spPr>
          <a:xfrm>
            <a:off x="7321949" y="2844725"/>
            <a:ext cx="1914694" cy="1089194"/>
          </a:xfrm>
          <a:prstGeom prst="rect">
            <a:avLst/>
          </a:prstGeom>
          <a:noFill/>
          <a:ln>
            <a:noFill/>
          </a:ln>
        </p:spPr>
        <p:txBody>
          <a:bodyPr spcFirstLastPara="1" wrap="square" lIns="91425" tIns="45700" rIns="91425" bIns="45700" anchor="ctr" anchorCtr="0">
            <a:noAutofit/>
          </a:bodyPr>
          <a:lstStyle/>
          <a:p>
            <a:pPr marL="0" lvl="0" indent="0" algn="ctr" rtl="0">
              <a:lnSpc>
                <a:spcPct val="113000"/>
              </a:lnSpc>
              <a:spcBef>
                <a:spcPts val="0"/>
              </a:spcBef>
              <a:spcAft>
                <a:spcPts val="0"/>
              </a:spcAft>
              <a:buClr>
                <a:schemeClr val="dk1"/>
              </a:buClr>
              <a:buSzPts val="1800"/>
              <a:buNone/>
            </a:pPr>
            <a:r>
              <a:rPr lang="fr-FR" sz="1800" b="0" i="0" u="none" strike="noStrike" cap="none" dirty="0">
                <a:solidFill>
                  <a:schemeClr val="bg2"/>
                </a:solidFill>
              </a:rPr>
              <a:t>Club</a:t>
            </a:r>
            <a:endParaRPr dirty="0">
              <a:solidFill>
                <a:schemeClr val="bg2"/>
              </a:solidFill>
            </a:endParaRPr>
          </a:p>
        </p:txBody>
      </p:sp>
      <p:sp>
        <p:nvSpPr>
          <p:cNvPr id="258" name="Google Shape;258;p2"/>
          <p:cNvSpPr txBox="1">
            <a:spLocks noGrp="1"/>
          </p:cNvSpPr>
          <p:nvPr>
            <p:ph type="body" idx="4"/>
          </p:nvPr>
        </p:nvSpPr>
        <p:spPr>
          <a:xfrm>
            <a:off x="9409651" y="2826795"/>
            <a:ext cx="1913128" cy="1107124"/>
          </a:xfrm>
          <a:prstGeom prst="rect">
            <a:avLst/>
          </a:prstGeom>
          <a:noFill/>
          <a:ln>
            <a:noFill/>
          </a:ln>
        </p:spPr>
        <p:txBody>
          <a:bodyPr spcFirstLastPara="1" wrap="square" lIns="91425" tIns="45700" rIns="91425" bIns="45700" anchor="ctr" anchorCtr="0">
            <a:noAutofit/>
          </a:bodyPr>
          <a:lstStyle/>
          <a:p>
            <a:pPr marL="0" lvl="0" indent="0" algn="ctr" rtl="0">
              <a:lnSpc>
                <a:spcPct val="113000"/>
              </a:lnSpc>
              <a:spcBef>
                <a:spcPts val="0"/>
              </a:spcBef>
              <a:spcAft>
                <a:spcPts val="0"/>
              </a:spcAft>
              <a:buClr>
                <a:schemeClr val="dk1"/>
              </a:buClr>
              <a:buSzPts val="1800"/>
              <a:buNone/>
            </a:pPr>
            <a:r>
              <a:rPr lang="fr-FR" sz="1800" b="0" i="0" u="none" strike="noStrike" cap="none" dirty="0">
                <a:solidFill>
                  <a:schemeClr val="bg2"/>
                </a:solidFill>
              </a:rPr>
              <a:t>Ressources</a:t>
            </a:r>
            <a:endParaRPr dirty="0">
              <a:solidFill>
                <a:schemeClr val="bg2"/>
              </a:solidFill>
            </a:endParaRPr>
          </a:p>
        </p:txBody>
      </p:sp>
      <p:sp>
        <p:nvSpPr>
          <p:cNvPr id="259" name="Google Shape;259;p2"/>
          <p:cNvSpPr txBox="1">
            <a:spLocks noGrp="1"/>
          </p:cNvSpPr>
          <p:nvPr>
            <p:ph type="body" idx="5"/>
          </p:nvPr>
        </p:nvSpPr>
        <p:spPr>
          <a:xfrm>
            <a:off x="8316682" y="4647675"/>
            <a:ext cx="2022470" cy="1075689"/>
          </a:xfrm>
          <a:prstGeom prst="rect">
            <a:avLst/>
          </a:prstGeom>
          <a:noFill/>
          <a:ln>
            <a:noFill/>
          </a:ln>
        </p:spPr>
        <p:txBody>
          <a:bodyPr spcFirstLastPara="1" wrap="square" lIns="91425" tIns="45700" rIns="91425" bIns="45700" anchor="ctr" anchorCtr="0">
            <a:noAutofit/>
          </a:bodyPr>
          <a:lstStyle/>
          <a:p>
            <a:pPr marL="0" lvl="0" indent="0" algn="ctr" rtl="0">
              <a:lnSpc>
                <a:spcPct val="113000"/>
              </a:lnSpc>
              <a:spcBef>
                <a:spcPts val="0"/>
              </a:spcBef>
              <a:spcAft>
                <a:spcPts val="0"/>
              </a:spcAft>
              <a:buClr>
                <a:schemeClr val="dk1"/>
              </a:buClr>
              <a:buSzPts val="1800"/>
              <a:buNone/>
            </a:pPr>
            <a:r>
              <a:rPr lang="fr-FR" sz="1800" b="0" i="0" u="none" strike="noStrike" cap="none" dirty="0">
                <a:solidFill>
                  <a:schemeClr val="bg2"/>
                </a:solidFill>
              </a:rPr>
              <a:t>La réglementation</a:t>
            </a:r>
            <a:endParaRPr dirty="0">
              <a:solidFill>
                <a:schemeClr val="bg2"/>
              </a:solidFill>
            </a:endParaRPr>
          </a:p>
        </p:txBody>
      </p:sp>
      <p:sp>
        <p:nvSpPr>
          <p:cNvPr id="260" name="Google Shape;260;p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t>2</a:t>
            </a:fld>
            <a:endParaRPr/>
          </a:p>
        </p:txBody>
      </p:sp>
      <p:sp>
        <p:nvSpPr>
          <p:cNvPr id="261" name="Google Shape;261;p2"/>
          <p:cNvSpPr txBox="1"/>
          <p:nvPr/>
        </p:nvSpPr>
        <p:spPr>
          <a:xfrm>
            <a:off x="7787611" y="3155576"/>
            <a:ext cx="184731"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62" name="Google Shape;262;p2"/>
          <p:cNvSpPr txBox="1"/>
          <p:nvPr/>
        </p:nvSpPr>
        <p:spPr>
          <a:xfrm>
            <a:off x="6348779" y="4862353"/>
            <a:ext cx="183837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Fonctionnement</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fédéral</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Objectifs principaux</a:t>
            </a:r>
            <a:endParaRPr dirty="0">
              <a:solidFill>
                <a:schemeClr val="bg2"/>
              </a:solidFill>
            </a:endParaRPr>
          </a:p>
        </p:txBody>
      </p:sp>
      <p:sp>
        <p:nvSpPr>
          <p:cNvPr id="269" name="Google Shape;269;p3"/>
          <p:cNvSpPr txBox="1"/>
          <p:nvPr/>
        </p:nvSpPr>
        <p:spPr>
          <a:xfrm>
            <a:off x="4210285" y="5306834"/>
            <a:ext cx="3771427"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2400"/>
              <a:buFont typeface="Arial"/>
              <a:buNone/>
            </a:pPr>
            <a:r>
              <a:rPr lang="fr-FR" sz="2800" b="1" i="0" u="none" strike="noStrike" cap="none" dirty="0">
                <a:solidFill>
                  <a:schemeClr val="bg2"/>
                </a:solidFill>
                <a:latin typeface="Arial"/>
                <a:ea typeface="Arial"/>
                <a:cs typeface="Arial"/>
                <a:sym typeface="Arial"/>
              </a:rPr>
              <a:t>REPONDRE</a:t>
            </a:r>
            <a:r>
              <a:rPr lang="fr-FR" sz="2000" b="0" i="0" u="none" strike="noStrike" cap="none" dirty="0">
                <a:solidFill>
                  <a:schemeClr val="bg2"/>
                </a:solidFill>
                <a:latin typeface="Arial"/>
                <a:ea typeface="Arial"/>
                <a:cs typeface="Arial"/>
                <a:sym typeface="Arial"/>
              </a:rPr>
              <a:t> aux attentes des clubs vis-à-vis de la fédération et de la ligue</a:t>
            </a:r>
            <a:endParaRPr sz="1400" b="0" i="0" u="none" strike="noStrike" cap="none" dirty="0">
              <a:solidFill>
                <a:schemeClr val="bg2"/>
              </a:solidFill>
              <a:latin typeface="Arial"/>
              <a:ea typeface="Arial"/>
              <a:cs typeface="Arial"/>
              <a:sym typeface="Arial"/>
            </a:endParaRPr>
          </a:p>
        </p:txBody>
      </p:sp>
      <p:sp>
        <p:nvSpPr>
          <p:cNvPr id="270" name="Google Shape;270;p3"/>
          <p:cNvSpPr txBox="1"/>
          <p:nvPr/>
        </p:nvSpPr>
        <p:spPr>
          <a:xfrm>
            <a:off x="163472" y="2218810"/>
            <a:ext cx="4668028"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2400"/>
              <a:buFont typeface="Arial"/>
              <a:buNone/>
            </a:pPr>
            <a:r>
              <a:rPr lang="fr-FR" sz="2800" b="1" i="0" u="none" strike="noStrike" cap="none" dirty="0">
                <a:solidFill>
                  <a:schemeClr val="bg2"/>
                </a:solidFill>
                <a:latin typeface="Arial"/>
                <a:ea typeface="Arial"/>
                <a:cs typeface="Arial"/>
                <a:sym typeface="Arial"/>
              </a:rPr>
              <a:t>CONNAITRE</a:t>
            </a:r>
            <a:r>
              <a:rPr lang="fr-FR" sz="2000" b="1" i="0" u="none" strike="noStrike" cap="none" dirty="0">
                <a:solidFill>
                  <a:schemeClr val="bg2"/>
                </a:solidFill>
                <a:latin typeface="Arial"/>
                <a:ea typeface="Arial"/>
                <a:cs typeface="Arial"/>
                <a:sym typeface="Arial"/>
              </a:rPr>
              <a:t> </a:t>
            </a:r>
            <a:r>
              <a:rPr lang="fr-FR" sz="2000" i="0" u="none" strike="noStrike" cap="none" dirty="0">
                <a:solidFill>
                  <a:schemeClr val="bg2"/>
                </a:solidFill>
                <a:latin typeface="Arial"/>
                <a:ea typeface="Arial"/>
                <a:cs typeface="Arial"/>
                <a:sym typeface="Arial"/>
              </a:rPr>
              <a:t>le fonctionnement de la fédération, le rôle de la LAM et du délégué départemental</a:t>
            </a:r>
            <a:endParaRPr sz="140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Arial"/>
              <a:ea typeface="Arial"/>
              <a:cs typeface="Arial"/>
              <a:sym typeface="Arial"/>
            </a:endParaRPr>
          </a:p>
        </p:txBody>
      </p:sp>
      <p:sp>
        <p:nvSpPr>
          <p:cNvPr id="271" name="Google Shape;271;p3"/>
          <p:cNvSpPr txBox="1"/>
          <p:nvPr/>
        </p:nvSpPr>
        <p:spPr>
          <a:xfrm>
            <a:off x="8138695" y="2688954"/>
            <a:ext cx="3215105"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2400"/>
              <a:buFont typeface="Arial"/>
              <a:buNone/>
            </a:pPr>
            <a:r>
              <a:rPr lang="fr-FR" sz="2800" b="1" i="0" u="none" strike="noStrike" cap="none" dirty="0">
                <a:solidFill>
                  <a:schemeClr val="bg2"/>
                </a:solidFill>
                <a:latin typeface="Arial"/>
                <a:ea typeface="Arial"/>
                <a:cs typeface="Arial"/>
                <a:sym typeface="Arial"/>
              </a:rPr>
              <a:t>SENSIBILISER</a:t>
            </a:r>
            <a:r>
              <a:rPr lang="fr-FR" sz="2000" b="0" i="0" u="none" strike="noStrike" cap="none" dirty="0">
                <a:solidFill>
                  <a:schemeClr val="bg2"/>
                </a:solidFill>
                <a:latin typeface="Arial"/>
                <a:ea typeface="Arial"/>
                <a:cs typeface="Arial"/>
                <a:sym typeface="Arial"/>
              </a:rPr>
              <a:t> les dirigeants sur leurs devoirs et responsabilités</a:t>
            </a:r>
            <a:endParaRPr sz="1400" b="0" i="0" u="none" strike="noStrike" cap="none" dirty="0">
              <a:solidFill>
                <a:schemeClr val="bg2"/>
              </a:solidFill>
              <a:latin typeface="Arial"/>
              <a:ea typeface="Arial"/>
              <a:cs typeface="Arial"/>
              <a:sym typeface="Arial"/>
            </a:endParaRPr>
          </a:p>
        </p:txBody>
      </p:sp>
      <p:pic>
        <p:nvPicPr>
          <p:cNvPr id="272" name="Google Shape;272;p3" descr="Mille avec un remplissage uni"/>
          <p:cNvPicPr preferRelativeResize="0"/>
          <p:nvPr/>
        </p:nvPicPr>
        <p:blipFill rotWithShape="1">
          <a:blip r:embed="rId3">
            <a:alphaModFix/>
          </a:blip>
          <a:srcRect/>
          <a:stretch/>
        </p:blipFill>
        <p:spPr>
          <a:xfrm>
            <a:off x="4644834" y="1977834"/>
            <a:ext cx="2902331" cy="2902331"/>
          </a:xfrm>
          <a:prstGeom prst="rect">
            <a:avLst/>
          </a:prstGeom>
          <a:noFill/>
          <a:ln>
            <a:noFill/>
          </a:ln>
        </p:spPr>
      </p:pic>
      <p:sp>
        <p:nvSpPr>
          <p:cNvPr id="273" name="Google Shape;273;p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a:t>
            </a:fld>
            <a:endParaRPr dirty="0">
              <a:solidFill>
                <a:schemeClr val="bg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La FFAM</a:t>
            </a:r>
            <a:endParaRPr dirty="0">
              <a:solidFill>
                <a:schemeClr val="bg2"/>
              </a:solidFill>
            </a:endParaRPr>
          </a:p>
        </p:txBody>
      </p:sp>
      <p:sp>
        <p:nvSpPr>
          <p:cNvPr id="280" name="Google Shape;280;p4"/>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4</a:t>
            </a:fld>
            <a:endParaRPr sz="1200" b="0" i="0" u="none" strike="noStrike" cap="none">
              <a:solidFill>
                <a:schemeClr val="lt1"/>
              </a:solidFill>
              <a:latin typeface="Arial"/>
              <a:ea typeface="Arial"/>
              <a:cs typeface="Arial"/>
              <a:sym typeface="Arial"/>
            </a:endParaRPr>
          </a:p>
        </p:txBody>
      </p:sp>
      <p:sp>
        <p:nvSpPr>
          <p:cNvPr id="281" name="Google Shape;281;p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a:t>
            </a:fld>
            <a:endParaRPr dirty="0">
              <a:solidFill>
                <a:schemeClr val="bg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5"/>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Carte de visite de la FFAM</a:t>
            </a:r>
            <a:endParaRPr dirty="0">
              <a:solidFill>
                <a:schemeClr val="bg2"/>
              </a:solidFill>
            </a:endParaRPr>
          </a:p>
        </p:txBody>
      </p:sp>
      <p:grpSp>
        <p:nvGrpSpPr>
          <p:cNvPr id="288" name="Google Shape;288;p5"/>
          <p:cNvGrpSpPr/>
          <p:nvPr/>
        </p:nvGrpSpPr>
        <p:grpSpPr>
          <a:xfrm>
            <a:off x="-65243" y="1656266"/>
            <a:ext cx="12143868" cy="5070940"/>
            <a:chOff x="-89868" y="1138106"/>
            <a:chExt cx="12143868" cy="5070940"/>
          </a:xfrm>
        </p:grpSpPr>
        <p:grpSp>
          <p:nvGrpSpPr>
            <p:cNvPr id="289" name="Google Shape;289;p5"/>
            <p:cNvGrpSpPr/>
            <p:nvPr/>
          </p:nvGrpSpPr>
          <p:grpSpPr>
            <a:xfrm>
              <a:off x="138000" y="2796826"/>
              <a:ext cx="11916000" cy="1295282"/>
              <a:chOff x="180608" y="2782640"/>
              <a:chExt cx="11916000" cy="1295282"/>
            </a:xfrm>
          </p:grpSpPr>
          <p:cxnSp>
            <p:nvCxnSpPr>
              <p:cNvPr id="290" name="Google Shape;290;p5"/>
              <p:cNvCxnSpPr/>
              <p:nvPr/>
            </p:nvCxnSpPr>
            <p:spPr>
              <a:xfrm>
                <a:off x="180608" y="3429000"/>
                <a:ext cx="11916000" cy="0"/>
              </a:xfrm>
              <a:prstGeom prst="straightConnector1">
                <a:avLst/>
              </a:prstGeom>
              <a:noFill/>
              <a:ln w="50800" cap="flat" cmpd="sng">
                <a:solidFill>
                  <a:schemeClr val="bg2">
                    <a:lumMod val="75000"/>
                    <a:lumOff val="25000"/>
                  </a:schemeClr>
                </a:solidFill>
                <a:prstDash val="solid"/>
                <a:miter lim="800000"/>
                <a:headEnd type="none" w="sm" len="sm"/>
                <a:tailEnd type="triangle" w="med" len="med"/>
              </a:ln>
            </p:spPr>
          </p:cxnSp>
          <p:grpSp>
            <p:nvGrpSpPr>
              <p:cNvPr id="291" name="Google Shape;291;p5"/>
              <p:cNvGrpSpPr/>
              <p:nvPr/>
            </p:nvGrpSpPr>
            <p:grpSpPr>
              <a:xfrm>
                <a:off x="318423" y="2788259"/>
                <a:ext cx="1260000" cy="1260000"/>
                <a:chOff x="4369196" y="3794392"/>
                <a:chExt cx="1260000" cy="1260000"/>
              </a:xfrm>
            </p:grpSpPr>
            <p:sp>
              <p:nvSpPr>
                <p:cNvPr id="292" name="Google Shape;292;p5"/>
                <p:cNvSpPr/>
                <p:nvPr/>
              </p:nvSpPr>
              <p:spPr>
                <a:xfrm>
                  <a:off x="4369196" y="3794392"/>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93" name="Google Shape;293;p5" descr="Une image contenant logo, Graphique, Police, texte&#10;&#10;Le contenu généré par l’IA peut être incorrect."/>
                <p:cNvPicPr preferRelativeResize="0"/>
                <p:nvPr/>
              </p:nvPicPr>
              <p:blipFill rotWithShape="1">
                <a:blip r:embed="rId3">
                  <a:alphaModFix/>
                </a:blip>
                <a:srcRect/>
                <a:stretch/>
              </p:blipFill>
              <p:spPr>
                <a:xfrm>
                  <a:off x="4568081" y="3990592"/>
                  <a:ext cx="862229" cy="867600"/>
                </a:xfrm>
                <a:prstGeom prst="rect">
                  <a:avLst/>
                </a:prstGeom>
                <a:noFill/>
                <a:ln>
                  <a:noFill/>
                </a:ln>
              </p:spPr>
            </p:pic>
          </p:grpSp>
          <p:grpSp>
            <p:nvGrpSpPr>
              <p:cNvPr id="294" name="Google Shape;294;p5"/>
              <p:cNvGrpSpPr/>
              <p:nvPr/>
            </p:nvGrpSpPr>
            <p:grpSpPr>
              <a:xfrm>
                <a:off x="7677058" y="2788265"/>
                <a:ext cx="1260000" cy="1260000"/>
                <a:chOff x="7181635" y="2375704"/>
                <a:chExt cx="1260000" cy="1260000"/>
              </a:xfrm>
            </p:grpSpPr>
            <p:sp>
              <p:nvSpPr>
                <p:cNvPr id="295" name="Google Shape;295;p5"/>
                <p:cNvSpPr/>
                <p:nvPr/>
              </p:nvSpPr>
              <p:spPr>
                <a:xfrm>
                  <a:off x="7181635" y="2375704"/>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96" name="Google Shape;296;p5" descr="Communiqué CNFAS - Mardi 5 mai"/>
                <p:cNvPicPr preferRelativeResize="0"/>
                <p:nvPr/>
              </p:nvPicPr>
              <p:blipFill rotWithShape="1">
                <a:blip r:embed="rId4">
                  <a:alphaModFix/>
                </a:blip>
                <a:srcRect/>
                <a:stretch/>
              </p:blipFill>
              <p:spPr>
                <a:xfrm>
                  <a:off x="7289054" y="2664444"/>
                  <a:ext cx="1045162" cy="648000"/>
                </a:xfrm>
                <a:prstGeom prst="rect">
                  <a:avLst/>
                </a:prstGeom>
                <a:noFill/>
                <a:ln>
                  <a:noFill/>
                </a:ln>
              </p:spPr>
            </p:pic>
          </p:grpSp>
          <p:grpSp>
            <p:nvGrpSpPr>
              <p:cNvPr id="297" name="Google Shape;297;p5"/>
              <p:cNvGrpSpPr/>
              <p:nvPr/>
            </p:nvGrpSpPr>
            <p:grpSpPr>
              <a:xfrm>
                <a:off x="3246883" y="2788258"/>
                <a:ext cx="1260000" cy="1260000"/>
                <a:chOff x="2366260" y="2623203"/>
                <a:chExt cx="1260000" cy="1260000"/>
              </a:xfrm>
            </p:grpSpPr>
            <p:sp>
              <p:nvSpPr>
                <p:cNvPr id="298" name="Google Shape;298;p5"/>
                <p:cNvSpPr/>
                <p:nvPr/>
              </p:nvSpPr>
              <p:spPr>
                <a:xfrm>
                  <a:off x="2366260" y="2623203"/>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99" name="Google Shape;299;p5" descr="Une image contenant cercle, Police, Graphique, clipart&#10;&#10;Le contenu généré par l’IA peut être incorrect."/>
                <p:cNvPicPr preferRelativeResize="0"/>
                <p:nvPr/>
              </p:nvPicPr>
              <p:blipFill rotWithShape="1">
                <a:blip r:embed="rId5">
                  <a:alphaModFix/>
                </a:blip>
                <a:srcRect/>
                <a:stretch/>
              </p:blipFill>
              <p:spPr>
                <a:xfrm>
                  <a:off x="2565147" y="2837827"/>
                  <a:ext cx="850890" cy="828780"/>
                </a:xfrm>
                <a:prstGeom prst="rect">
                  <a:avLst/>
                </a:prstGeom>
                <a:noFill/>
                <a:ln>
                  <a:noFill/>
                </a:ln>
              </p:spPr>
            </p:pic>
          </p:grpSp>
          <p:grpSp>
            <p:nvGrpSpPr>
              <p:cNvPr id="300" name="Google Shape;300;p5"/>
              <p:cNvGrpSpPr/>
              <p:nvPr/>
            </p:nvGrpSpPr>
            <p:grpSpPr>
              <a:xfrm>
                <a:off x="4722134" y="2786113"/>
                <a:ext cx="1260000" cy="1260000"/>
                <a:chOff x="2196311" y="4573364"/>
                <a:chExt cx="1260000" cy="1260000"/>
              </a:xfrm>
            </p:grpSpPr>
            <p:sp>
              <p:nvSpPr>
                <p:cNvPr id="301" name="Google Shape;301;p5"/>
                <p:cNvSpPr/>
                <p:nvPr/>
              </p:nvSpPr>
              <p:spPr>
                <a:xfrm>
                  <a:off x="2196311" y="4573364"/>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02" name="Google Shape;302;p5" descr="Une image contenant Police, texte, Graphique, logo&#10;&#10;Le contenu généré par l’IA peut être incorrect."/>
                <p:cNvPicPr preferRelativeResize="0"/>
                <p:nvPr/>
              </p:nvPicPr>
              <p:blipFill rotWithShape="1">
                <a:blip r:embed="rId6">
                  <a:alphaModFix/>
                </a:blip>
                <a:srcRect/>
                <a:stretch/>
              </p:blipFill>
              <p:spPr>
                <a:xfrm>
                  <a:off x="2278385" y="5004263"/>
                  <a:ext cx="1094102" cy="388714"/>
                </a:xfrm>
                <a:prstGeom prst="rect">
                  <a:avLst/>
                </a:prstGeom>
                <a:noFill/>
                <a:ln>
                  <a:noFill/>
                </a:ln>
              </p:spPr>
            </p:pic>
          </p:grpSp>
          <p:grpSp>
            <p:nvGrpSpPr>
              <p:cNvPr id="303" name="Google Shape;303;p5"/>
              <p:cNvGrpSpPr/>
              <p:nvPr/>
            </p:nvGrpSpPr>
            <p:grpSpPr>
              <a:xfrm>
                <a:off x="10636832" y="2799000"/>
                <a:ext cx="1260000" cy="1260000"/>
                <a:chOff x="12083609" y="4589630"/>
                <a:chExt cx="1260000" cy="1260000"/>
              </a:xfrm>
            </p:grpSpPr>
            <p:sp>
              <p:nvSpPr>
                <p:cNvPr id="304" name="Google Shape;304;p5"/>
                <p:cNvSpPr/>
                <p:nvPr/>
              </p:nvSpPr>
              <p:spPr>
                <a:xfrm>
                  <a:off x="12083609" y="4589630"/>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05" name="Google Shape;305;p5" descr="Une image contenant balle, oiseau, basket&#10;&#10;Le contenu généré par l’IA peut être incorrect."/>
                <p:cNvPicPr preferRelativeResize="0"/>
                <p:nvPr/>
              </p:nvPicPr>
              <p:blipFill rotWithShape="1">
                <a:blip r:embed="rId7">
                  <a:alphaModFix/>
                </a:blip>
                <a:srcRect/>
                <a:stretch/>
              </p:blipFill>
              <p:spPr>
                <a:xfrm>
                  <a:off x="12386042" y="4712132"/>
                  <a:ext cx="655134" cy="1014996"/>
                </a:xfrm>
                <a:prstGeom prst="rect">
                  <a:avLst/>
                </a:prstGeom>
                <a:noFill/>
                <a:ln>
                  <a:noFill/>
                </a:ln>
              </p:spPr>
            </p:pic>
          </p:grpSp>
          <p:grpSp>
            <p:nvGrpSpPr>
              <p:cNvPr id="306" name="Google Shape;306;p5"/>
              <p:cNvGrpSpPr/>
              <p:nvPr/>
            </p:nvGrpSpPr>
            <p:grpSpPr>
              <a:xfrm>
                <a:off x="6196049" y="2817922"/>
                <a:ext cx="1260000" cy="1260000"/>
                <a:chOff x="7560106" y="4601662"/>
                <a:chExt cx="1260000" cy="1260000"/>
              </a:xfrm>
            </p:grpSpPr>
            <p:sp>
              <p:nvSpPr>
                <p:cNvPr id="307" name="Google Shape;307;p5"/>
                <p:cNvSpPr/>
                <p:nvPr/>
              </p:nvSpPr>
              <p:spPr>
                <a:xfrm>
                  <a:off x="7560106" y="4601662"/>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08" name="Google Shape;308;p5" descr="Une image contenant logo, Police, symbole, Graphique&#10;&#10;Le contenu généré par l’IA peut être incorrect."/>
                <p:cNvPicPr preferRelativeResize="0"/>
                <p:nvPr/>
              </p:nvPicPr>
              <p:blipFill rotWithShape="1">
                <a:blip r:embed="rId8">
                  <a:alphaModFix/>
                </a:blip>
                <a:srcRect/>
                <a:stretch/>
              </p:blipFill>
              <p:spPr>
                <a:xfrm>
                  <a:off x="7761585" y="4786622"/>
                  <a:ext cx="841215" cy="832071"/>
                </a:xfrm>
                <a:prstGeom prst="rect">
                  <a:avLst/>
                </a:prstGeom>
                <a:noFill/>
                <a:ln>
                  <a:noFill/>
                </a:ln>
              </p:spPr>
            </p:pic>
          </p:grpSp>
          <p:grpSp>
            <p:nvGrpSpPr>
              <p:cNvPr id="309" name="Google Shape;309;p5"/>
              <p:cNvGrpSpPr/>
              <p:nvPr/>
            </p:nvGrpSpPr>
            <p:grpSpPr>
              <a:xfrm>
                <a:off x="9158716" y="2799000"/>
                <a:ext cx="1260000" cy="1260000"/>
                <a:chOff x="140293" y="4582741"/>
                <a:chExt cx="1260000" cy="1260000"/>
              </a:xfrm>
            </p:grpSpPr>
            <p:sp>
              <p:nvSpPr>
                <p:cNvPr id="310" name="Google Shape;310;p5"/>
                <p:cNvSpPr/>
                <p:nvPr/>
              </p:nvSpPr>
              <p:spPr>
                <a:xfrm>
                  <a:off x="140293" y="4582741"/>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11" name="Google Shape;311;p5" descr="Une image contenant Police, Graphique, capture d’écran, graphisme&#10;&#10;Le contenu généré par l’IA peut être incorrect."/>
                <p:cNvPicPr preferRelativeResize="0"/>
                <p:nvPr/>
              </p:nvPicPr>
              <p:blipFill rotWithShape="1">
                <a:blip r:embed="rId9">
                  <a:alphaModFix/>
                </a:blip>
                <a:srcRect/>
                <a:stretch/>
              </p:blipFill>
              <p:spPr>
                <a:xfrm>
                  <a:off x="169876" y="5060587"/>
                  <a:ext cx="1200833" cy="233854"/>
                </a:xfrm>
                <a:prstGeom prst="rect">
                  <a:avLst/>
                </a:prstGeom>
                <a:noFill/>
                <a:ln>
                  <a:noFill/>
                </a:ln>
              </p:spPr>
            </p:pic>
          </p:grpSp>
          <p:sp>
            <p:nvSpPr>
              <p:cNvPr id="312" name="Google Shape;312;p5"/>
              <p:cNvSpPr/>
              <p:nvPr/>
            </p:nvSpPr>
            <p:spPr>
              <a:xfrm>
                <a:off x="1771023" y="2782640"/>
                <a:ext cx="1260000" cy="1260000"/>
              </a:xfrm>
              <a:prstGeom prst="ellipse">
                <a:avLst/>
              </a:prstGeom>
              <a:solidFill>
                <a:schemeClr val="lt1"/>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cxnSp>
          <p:nvCxnSpPr>
            <p:cNvPr id="317" name="Google Shape;317;p5"/>
            <p:cNvCxnSpPr>
              <a:cxnSpLocks/>
            </p:cNvCxnSpPr>
            <p:nvPr/>
          </p:nvCxnSpPr>
          <p:spPr>
            <a:xfrm rot="16200000" flipV="1">
              <a:off x="268196" y="2164825"/>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sp>
          <p:nvSpPr>
            <p:cNvPr id="321" name="Google Shape;321;p5"/>
            <p:cNvSpPr txBox="1"/>
            <p:nvPr/>
          </p:nvSpPr>
          <p:spPr>
            <a:xfrm>
              <a:off x="-89868" y="1354395"/>
              <a:ext cx="140972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dirty="0">
                  <a:solidFill>
                    <a:schemeClr val="bg2"/>
                  </a:solidFill>
                  <a:latin typeface="Arial"/>
                  <a:ea typeface="Arial"/>
                  <a:cs typeface="Arial"/>
                  <a:sym typeface="Arial"/>
                </a:rPr>
                <a:t>Fondée le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dirty="0">
                  <a:solidFill>
                    <a:schemeClr val="bg2"/>
                  </a:solidFill>
                  <a:latin typeface="Arial"/>
                  <a:ea typeface="Arial"/>
                  <a:cs typeface="Arial"/>
                  <a:sym typeface="Arial"/>
                </a:rPr>
                <a:t>16 janvier1966</a:t>
              </a:r>
              <a:endParaRPr sz="1400" b="0" i="0" u="none" strike="noStrike" cap="none" dirty="0">
                <a:solidFill>
                  <a:schemeClr val="bg2"/>
                </a:solidFill>
                <a:latin typeface="Arial"/>
                <a:ea typeface="Arial"/>
                <a:cs typeface="Arial"/>
                <a:sym typeface="Arial"/>
              </a:endParaRPr>
            </a:p>
          </p:txBody>
        </p:sp>
        <p:sp>
          <p:nvSpPr>
            <p:cNvPr id="322" name="Google Shape;322;p5"/>
            <p:cNvSpPr txBox="1"/>
            <p:nvPr/>
          </p:nvSpPr>
          <p:spPr>
            <a:xfrm>
              <a:off x="8369293" y="1311991"/>
              <a:ext cx="19024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a:solidFill>
                    <a:schemeClr val="bg2"/>
                  </a:solidFill>
                  <a:latin typeface="Arial"/>
                  <a:ea typeface="Arial"/>
                  <a:cs typeface="Arial"/>
                  <a:sym typeface="Arial"/>
                </a:rPr>
                <a:t>Membre de l’EMFU (European Model Flying Unions)</a:t>
              </a:r>
              <a:endParaRPr sz="1400" b="0" i="0" u="none" strike="noStrike" cap="none">
                <a:solidFill>
                  <a:schemeClr val="bg2"/>
                </a:solidFill>
                <a:latin typeface="Arial"/>
                <a:ea typeface="Arial"/>
                <a:cs typeface="Arial"/>
                <a:sym typeface="Arial"/>
              </a:endParaRPr>
            </a:p>
          </p:txBody>
        </p:sp>
        <p:sp>
          <p:nvSpPr>
            <p:cNvPr id="323" name="Google Shape;323;p5"/>
            <p:cNvSpPr txBox="1"/>
            <p:nvPr/>
          </p:nvSpPr>
          <p:spPr>
            <a:xfrm>
              <a:off x="2093744" y="1354395"/>
              <a:ext cx="260504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dirty="0">
                  <a:solidFill>
                    <a:schemeClr val="bg2"/>
                  </a:solidFill>
                  <a:latin typeface="Arial"/>
                  <a:ea typeface="Arial"/>
                  <a:cs typeface="Arial"/>
                  <a:sym typeface="Arial"/>
                </a:rPr>
                <a:t>Affiliée au Comité National Olympique et Sportif Français</a:t>
              </a:r>
              <a:endParaRPr sz="1400" b="0" i="0" u="none" strike="noStrike" cap="none" dirty="0">
                <a:solidFill>
                  <a:schemeClr val="bg2"/>
                </a:solidFill>
                <a:latin typeface="Arial"/>
                <a:ea typeface="Arial"/>
                <a:cs typeface="Arial"/>
                <a:sym typeface="Arial"/>
              </a:endParaRPr>
            </a:p>
          </p:txBody>
        </p:sp>
        <p:sp>
          <p:nvSpPr>
            <p:cNvPr id="324" name="Google Shape;324;p5"/>
            <p:cNvSpPr txBox="1"/>
            <p:nvPr/>
          </p:nvSpPr>
          <p:spPr>
            <a:xfrm>
              <a:off x="7541773" y="4973538"/>
              <a:ext cx="206979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a:solidFill>
                    <a:schemeClr val="bg2"/>
                  </a:solidFill>
                  <a:latin typeface="Arial"/>
                  <a:ea typeface="Arial"/>
                  <a:cs typeface="Arial"/>
                  <a:sym typeface="Arial"/>
                </a:rPr>
                <a:t>Membre du Conseil National des Fédérations Aéronautiques et Sportives</a:t>
              </a:r>
              <a:endParaRPr sz="1400" b="0" i="0" u="none" strike="noStrike" cap="none">
                <a:solidFill>
                  <a:schemeClr val="bg2"/>
                </a:solidFill>
                <a:latin typeface="Arial"/>
                <a:ea typeface="Arial"/>
                <a:cs typeface="Arial"/>
                <a:sym typeface="Arial"/>
              </a:endParaRPr>
            </a:p>
          </p:txBody>
        </p:sp>
        <p:sp>
          <p:nvSpPr>
            <p:cNvPr id="325" name="Google Shape;325;p5"/>
            <p:cNvSpPr txBox="1"/>
            <p:nvPr/>
          </p:nvSpPr>
          <p:spPr>
            <a:xfrm>
              <a:off x="1056139" y="5008758"/>
              <a:ext cx="3277458" cy="12002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FFFFFF"/>
                </a:buClr>
                <a:buSzPts val="1200"/>
                <a:buFont typeface="Arial"/>
                <a:buNone/>
              </a:pPr>
              <a:r>
                <a:rPr lang="fr-FR" sz="1200" b="0" i="0" u="none" strike="noStrike" cap="none" dirty="0">
                  <a:solidFill>
                    <a:schemeClr val="bg2"/>
                  </a:solidFill>
                  <a:latin typeface="Arial"/>
                  <a:ea typeface="Arial"/>
                  <a:cs typeface="Arial"/>
                  <a:sym typeface="Arial"/>
                </a:rPr>
                <a:t>Agréée par le Ministère chargé des Sports.</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0"/>
                </a:spcBef>
                <a:spcAft>
                  <a:spcPts val="0"/>
                </a:spcAft>
                <a:buClr>
                  <a:schemeClr val="bg2"/>
                </a:buClr>
                <a:buSzPts val="1200"/>
                <a:buFont typeface="Arial"/>
                <a:buChar char="•"/>
              </a:pPr>
              <a:r>
                <a:rPr lang="fr-FR" sz="1200" b="0" i="0" u="none" strike="noStrike" cap="none" dirty="0">
                  <a:solidFill>
                    <a:schemeClr val="bg2"/>
                  </a:solidFill>
                  <a:latin typeface="Arial"/>
                  <a:ea typeface="Arial"/>
                  <a:cs typeface="Arial"/>
                  <a:sym typeface="Arial"/>
                </a:rPr>
                <a:t>Le contrat de délégation permet l’organisation de championnats de France, de Championnats d’Europe et du Monde.</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0"/>
                </a:spcBef>
                <a:spcAft>
                  <a:spcPts val="0"/>
                </a:spcAft>
                <a:buClr>
                  <a:schemeClr val="bg2"/>
                </a:buClr>
                <a:buSzPts val="1200"/>
                <a:buFont typeface="Arial"/>
                <a:buChar char="•"/>
              </a:pPr>
              <a:r>
                <a:rPr lang="fr-FR" sz="1200" b="0" i="0" u="none" strike="noStrike" cap="none" dirty="0">
                  <a:solidFill>
                    <a:schemeClr val="bg2"/>
                  </a:solidFill>
                  <a:latin typeface="Arial"/>
                  <a:ea typeface="Arial"/>
                  <a:cs typeface="Arial"/>
                  <a:sym typeface="Arial"/>
                </a:rPr>
                <a:t>Reconnue d’utilité publique.</a:t>
              </a:r>
              <a:endParaRPr sz="1400" b="0" i="0" u="none" strike="noStrike" cap="none" dirty="0">
                <a:solidFill>
                  <a:schemeClr val="bg2"/>
                </a:solidFill>
                <a:latin typeface="Arial"/>
                <a:ea typeface="Arial"/>
                <a:cs typeface="Arial"/>
                <a:sym typeface="Arial"/>
              </a:endParaRPr>
            </a:p>
          </p:txBody>
        </p:sp>
        <p:sp>
          <p:nvSpPr>
            <p:cNvPr id="326" name="Google Shape;326;p5"/>
            <p:cNvSpPr txBox="1"/>
            <p:nvPr/>
          </p:nvSpPr>
          <p:spPr>
            <a:xfrm>
              <a:off x="4783936" y="4970587"/>
              <a:ext cx="239237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a:solidFill>
                    <a:schemeClr val="bg2"/>
                  </a:solidFill>
                  <a:latin typeface="Arial"/>
                  <a:ea typeface="Arial"/>
                  <a:cs typeface="Arial"/>
                  <a:sym typeface="Arial"/>
                </a:rPr>
                <a:t>Agence Nationale du Sport (ANS) =&gt; subventions de l’Etat</a:t>
              </a:r>
              <a:endParaRPr sz="1400" b="0" i="0" u="none" strike="noStrike" cap="none">
                <a:solidFill>
                  <a:schemeClr val="bg2"/>
                </a:solidFill>
                <a:latin typeface="Arial"/>
                <a:ea typeface="Arial"/>
                <a:cs typeface="Arial"/>
                <a:sym typeface="Arial"/>
              </a:endParaRPr>
            </a:p>
          </p:txBody>
        </p:sp>
        <p:sp>
          <p:nvSpPr>
            <p:cNvPr id="327" name="Google Shape;327;p5"/>
            <p:cNvSpPr txBox="1"/>
            <p:nvPr/>
          </p:nvSpPr>
          <p:spPr>
            <a:xfrm>
              <a:off x="5017028" y="1138106"/>
              <a:ext cx="2675784"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dirty="0">
                  <a:solidFill>
                    <a:schemeClr val="bg2"/>
                  </a:solidFill>
                  <a:latin typeface="Arial"/>
                  <a:ea typeface="Arial"/>
                  <a:cs typeface="Arial"/>
                  <a:sym typeface="Arial"/>
                </a:rPr>
                <a:t>Agréée par le Ministère des transports dont relève la Direction Générale de l’Aviation Civile (DGAC).</a:t>
              </a:r>
              <a:endParaRPr sz="1400" b="0" i="0" u="none" strike="noStrike" cap="none" dirty="0">
                <a:solidFill>
                  <a:schemeClr val="bg2"/>
                </a:solidFill>
                <a:latin typeface="Arial"/>
                <a:ea typeface="Arial"/>
                <a:cs typeface="Arial"/>
                <a:sym typeface="Arial"/>
              </a:endParaRPr>
            </a:p>
          </p:txBody>
        </p:sp>
        <p:sp>
          <p:nvSpPr>
            <p:cNvPr id="328" name="Google Shape;328;p5"/>
            <p:cNvSpPr txBox="1"/>
            <p:nvPr/>
          </p:nvSpPr>
          <p:spPr>
            <a:xfrm>
              <a:off x="10017794" y="5016419"/>
              <a:ext cx="2036206"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200"/>
                <a:buFont typeface="Arial"/>
                <a:buNone/>
              </a:pPr>
              <a:r>
                <a:rPr lang="fr-FR" sz="1200" b="0" i="0" u="none" strike="noStrike" cap="none">
                  <a:solidFill>
                    <a:schemeClr val="bg2"/>
                  </a:solidFill>
                  <a:latin typeface="Arial"/>
                  <a:ea typeface="Arial"/>
                  <a:cs typeface="Arial"/>
                  <a:sym typeface="Arial"/>
                </a:rPr>
                <a:t>Membre de la Fédération Aéronautique Internationale</a:t>
              </a:r>
              <a:endParaRPr sz="1400" b="0" i="0" u="none" strike="noStrike" cap="none">
                <a:solidFill>
                  <a:schemeClr val="bg2"/>
                </a:solidFill>
                <a:latin typeface="Arial"/>
                <a:ea typeface="Arial"/>
                <a:cs typeface="Arial"/>
                <a:sym typeface="Arial"/>
              </a:endParaRPr>
            </a:p>
          </p:txBody>
        </p:sp>
      </p:grpSp>
      <p:sp>
        <p:nvSpPr>
          <p:cNvPr id="329" name="Google Shape;329;p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a:t>
            </a:fld>
            <a:endParaRPr dirty="0">
              <a:solidFill>
                <a:schemeClr val="bg2"/>
              </a:solidFill>
            </a:endParaRPr>
          </a:p>
        </p:txBody>
      </p:sp>
      <p:pic>
        <p:nvPicPr>
          <p:cNvPr id="330" name="Google Shape;330;p5" descr="Une image contenant texte, Police, affiche, logo&#10;&#10;Le contenu généré par l’IA peut être incorrect."/>
          <p:cNvPicPr preferRelativeResize="0"/>
          <p:nvPr/>
        </p:nvPicPr>
        <p:blipFill rotWithShape="1">
          <a:blip r:embed="rId10">
            <a:alphaModFix/>
          </a:blip>
          <a:srcRect/>
          <a:stretch/>
        </p:blipFill>
        <p:spPr>
          <a:xfrm>
            <a:off x="1939978" y="3514046"/>
            <a:ext cx="882921" cy="805810"/>
          </a:xfrm>
          <a:prstGeom prst="rect">
            <a:avLst/>
          </a:prstGeom>
          <a:noFill/>
          <a:ln>
            <a:noFill/>
          </a:ln>
        </p:spPr>
      </p:pic>
      <p:cxnSp>
        <p:nvCxnSpPr>
          <p:cNvPr id="6" name="Google Shape;317;p5">
            <a:extLst>
              <a:ext uri="{FF2B5EF4-FFF2-40B4-BE49-F238E27FC236}">
                <a16:creationId xmlns:a16="http://schemas.microsoft.com/office/drawing/2014/main" id="{4F76F258-C5DC-7387-CFE6-851283835AE6}"/>
              </a:ext>
            </a:extLst>
          </p:cNvPr>
          <p:cNvCxnSpPr>
            <a:cxnSpLocks/>
          </p:cNvCxnSpPr>
          <p:nvPr/>
        </p:nvCxnSpPr>
        <p:spPr>
          <a:xfrm rot="16200000" flipV="1">
            <a:off x="9138643" y="2680839"/>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cxnSp>
        <p:nvCxnSpPr>
          <p:cNvPr id="7" name="Google Shape;317;p5">
            <a:extLst>
              <a:ext uri="{FF2B5EF4-FFF2-40B4-BE49-F238E27FC236}">
                <a16:creationId xmlns:a16="http://schemas.microsoft.com/office/drawing/2014/main" id="{BE94E3A4-A8FE-B56B-B6E0-544DC04A67D9}"/>
              </a:ext>
            </a:extLst>
          </p:cNvPr>
          <p:cNvCxnSpPr>
            <a:cxnSpLocks/>
          </p:cNvCxnSpPr>
          <p:nvPr/>
        </p:nvCxnSpPr>
        <p:spPr>
          <a:xfrm rot="16200000" flipV="1">
            <a:off x="6173992" y="2706030"/>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cxnSp>
        <p:nvCxnSpPr>
          <p:cNvPr id="8" name="Google Shape;317;p5">
            <a:extLst>
              <a:ext uri="{FF2B5EF4-FFF2-40B4-BE49-F238E27FC236}">
                <a16:creationId xmlns:a16="http://schemas.microsoft.com/office/drawing/2014/main" id="{85F1C319-7601-FAFB-75B5-221E82DADF17}"/>
              </a:ext>
            </a:extLst>
          </p:cNvPr>
          <p:cNvCxnSpPr>
            <a:cxnSpLocks/>
          </p:cNvCxnSpPr>
          <p:nvPr/>
        </p:nvCxnSpPr>
        <p:spPr>
          <a:xfrm rot="16200000" flipV="1">
            <a:off x="3221284" y="2693726"/>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cxnSp>
        <p:nvCxnSpPr>
          <p:cNvPr id="9" name="Google Shape;317;p5">
            <a:extLst>
              <a:ext uri="{FF2B5EF4-FFF2-40B4-BE49-F238E27FC236}">
                <a16:creationId xmlns:a16="http://schemas.microsoft.com/office/drawing/2014/main" id="{3BD739FC-7EDA-7324-711B-6C459F3885C3}"/>
              </a:ext>
            </a:extLst>
          </p:cNvPr>
          <p:cNvCxnSpPr>
            <a:cxnSpLocks/>
          </p:cNvCxnSpPr>
          <p:nvPr/>
        </p:nvCxnSpPr>
        <p:spPr>
          <a:xfrm rot="27660000" flipV="1">
            <a:off x="2077687" y="4820652"/>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cxnSp>
        <p:nvCxnSpPr>
          <p:cNvPr id="10" name="Google Shape;317;p5">
            <a:extLst>
              <a:ext uri="{FF2B5EF4-FFF2-40B4-BE49-F238E27FC236}">
                <a16:creationId xmlns:a16="http://schemas.microsoft.com/office/drawing/2014/main" id="{A10F9454-694F-0632-44DF-010EE9E81F44}"/>
              </a:ext>
            </a:extLst>
          </p:cNvPr>
          <p:cNvCxnSpPr>
            <a:cxnSpLocks/>
          </p:cNvCxnSpPr>
          <p:nvPr/>
        </p:nvCxnSpPr>
        <p:spPr>
          <a:xfrm rot="27660000" flipV="1">
            <a:off x="8020309" y="4817751"/>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cxnSp>
        <p:nvCxnSpPr>
          <p:cNvPr id="11" name="Google Shape;317;p5">
            <a:extLst>
              <a:ext uri="{FF2B5EF4-FFF2-40B4-BE49-F238E27FC236}">
                <a16:creationId xmlns:a16="http://schemas.microsoft.com/office/drawing/2014/main" id="{6AF5A23A-698B-7161-DB0A-64173CBC9CB6}"/>
              </a:ext>
            </a:extLst>
          </p:cNvPr>
          <p:cNvCxnSpPr>
            <a:cxnSpLocks/>
          </p:cNvCxnSpPr>
          <p:nvPr/>
        </p:nvCxnSpPr>
        <p:spPr>
          <a:xfrm rot="27660000" flipV="1">
            <a:off x="5036652" y="4820651"/>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cxnSp>
        <p:nvCxnSpPr>
          <p:cNvPr id="12" name="Google Shape;317;p5">
            <a:extLst>
              <a:ext uri="{FF2B5EF4-FFF2-40B4-BE49-F238E27FC236}">
                <a16:creationId xmlns:a16="http://schemas.microsoft.com/office/drawing/2014/main" id="{6939DA68-C591-2332-2B30-DCBCC29DAEDB}"/>
              </a:ext>
            </a:extLst>
          </p:cNvPr>
          <p:cNvCxnSpPr>
            <a:cxnSpLocks/>
          </p:cNvCxnSpPr>
          <p:nvPr/>
        </p:nvCxnSpPr>
        <p:spPr>
          <a:xfrm rot="27660000" flipV="1">
            <a:off x="10883800" y="4841961"/>
            <a:ext cx="844123" cy="431117"/>
          </a:xfrm>
          <a:prstGeom prst="curvedConnector3">
            <a:avLst>
              <a:gd name="adj1" fmla="val 50000"/>
            </a:avLst>
          </a:prstGeom>
          <a:noFill/>
          <a:ln w="25400" cap="flat" cmpd="sng">
            <a:solidFill>
              <a:schemeClr val="bg2">
                <a:lumMod val="75000"/>
                <a:lumOff val="25000"/>
              </a:schemeClr>
            </a:solidFill>
            <a:prstDash val="solid"/>
            <a:miter lim="800000"/>
            <a:headEnd type="none" w="sm" len="sm"/>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6"/>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Les missions de la FFAM</a:t>
            </a:r>
            <a:endParaRPr dirty="0">
              <a:solidFill>
                <a:schemeClr val="bg2"/>
              </a:solidFill>
            </a:endParaRPr>
          </a:p>
        </p:txBody>
      </p:sp>
      <p:sp>
        <p:nvSpPr>
          <p:cNvPr id="337" name="Google Shape;337;p6"/>
          <p:cNvSpPr/>
          <p:nvPr/>
        </p:nvSpPr>
        <p:spPr>
          <a:xfrm rot="5400000">
            <a:off x="762359" y="1749413"/>
            <a:ext cx="1115434" cy="963752"/>
          </a:xfrm>
          <a:prstGeom prst="hexagon">
            <a:avLst>
              <a:gd name="adj" fmla="val 25000"/>
              <a:gd name="vf" fmla="val 115470"/>
            </a:avLst>
          </a:prstGeom>
          <a:solidFill>
            <a:schemeClr val="accent4">
              <a:lumMod val="40000"/>
              <a:lumOff val="60000"/>
            </a:schemeClr>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6"/>
          <p:cNvSpPr txBox="1"/>
          <p:nvPr/>
        </p:nvSpPr>
        <p:spPr>
          <a:xfrm>
            <a:off x="987895" y="1846825"/>
            <a:ext cx="664344" cy="76890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fr-FR" sz="5400" b="0" i="0" u="none" strike="noStrike" cap="none" dirty="0">
                <a:solidFill>
                  <a:schemeClr val="bg2"/>
                </a:solidFill>
                <a:latin typeface="Arial"/>
                <a:ea typeface="Arial"/>
                <a:cs typeface="Arial"/>
                <a:sym typeface="Arial"/>
              </a:rPr>
              <a:t>1</a:t>
            </a:r>
            <a:endParaRPr sz="1400" b="0" i="0" u="none" strike="noStrike" cap="none" dirty="0">
              <a:solidFill>
                <a:schemeClr val="bg2"/>
              </a:solidFill>
              <a:latin typeface="Arial"/>
              <a:ea typeface="Arial"/>
              <a:cs typeface="Arial"/>
              <a:sym typeface="Arial"/>
            </a:endParaRPr>
          </a:p>
        </p:txBody>
      </p:sp>
      <p:sp>
        <p:nvSpPr>
          <p:cNvPr id="339" name="Google Shape;339;p6"/>
          <p:cNvSpPr/>
          <p:nvPr/>
        </p:nvSpPr>
        <p:spPr>
          <a:xfrm rot="5400000">
            <a:off x="762359" y="3504841"/>
            <a:ext cx="1115434" cy="963752"/>
          </a:xfrm>
          <a:prstGeom prst="hexagon">
            <a:avLst>
              <a:gd name="adj" fmla="val 25000"/>
              <a:gd name="vf" fmla="val 115470"/>
            </a:avLst>
          </a:prstGeom>
          <a:solidFill>
            <a:schemeClr val="accent4">
              <a:lumMod val="40000"/>
              <a:lumOff val="60000"/>
            </a:schemeClr>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6"/>
          <p:cNvSpPr txBox="1"/>
          <p:nvPr/>
        </p:nvSpPr>
        <p:spPr>
          <a:xfrm>
            <a:off x="987895" y="3602250"/>
            <a:ext cx="664344" cy="76890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fr-FR" sz="5400" b="0" i="0" u="none" strike="noStrike" cap="none" dirty="0">
                <a:solidFill>
                  <a:schemeClr val="bg2"/>
                </a:solidFill>
                <a:latin typeface="Arial"/>
                <a:ea typeface="Arial"/>
                <a:cs typeface="Arial"/>
                <a:sym typeface="Arial"/>
              </a:rPr>
              <a:t>2</a:t>
            </a:r>
            <a:endParaRPr sz="1400" b="0" i="0" u="none" strike="noStrike" cap="none" dirty="0">
              <a:solidFill>
                <a:schemeClr val="bg2"/>
              </a:solidFill>
              <a:latin typeface="Arial"/>
              <a:ea typeface="Arial"/>
              <a:cs typeface="Arial"/>
              <a:sym typeface="Arial"/>
            </a:endParaRPr>
          </a:p>
        </p:txBody>
      </p:sp>
      <p:sp>
        <p:nvSpPr>
          <p:cNvPr id="341" name="Google Shape;341;p6"/>
          <p:cNvSpPr/>
          <p:nvPr/>
        </p:nvSpPr>
        <p:spPr>
          <a:xfrm rot="5400000">
            <a:off x="762359" y="5260269"/>
            <a:ext cx="1115434" cy="963752"/>
          </a:xfrm>
          <a:prstGeom prst="hexagon">
            <a:avLst>
              <a:gd name="adj" fmla="val 25000"/>
              <a:gd name="vf" fmla="val 115470"/>
            </a:avLst>
          </a:prstGeom>
          <a:solidFill>
            <a:schemeClr val="accent4">
              <a:lumMod val="40000"/>
              <a:lumOff val="60000"/>
            </a:schemeClr>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6"/>
          <p:cNvSpPr txBox="1"/>
          <p:nvPr/>
        </p:nvSpPr>
        <p:spPr>
          <a:xfrm>
            <a:off x="987895" y="5357675"/>
            <a:ext cx="664344" cy="76890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fr-FR" sz="5400" b="0" i="0" u="none" strike="noStrike" cap="none" dirty="0">
                <a:solidFill>
                  <a:schemeClr val="bg2"/>
                </a:solidFill>
                <a:latin typeface="Arial"/>
                <a:ea typeface="Arial"/>
                <a:cs typeface="Arial"/>
                <a:sym typeface="Arial"/>
              </a:rPr>
              <a:t>3</a:t>
            </a:r>
            <a:endParaRPr sz="1400" b="0" i="0" u="none" strike="noStrike" cap="none" dirty="0">
              <a:solidFill>
                <a:schemeClr val="bg2"/>
              </a:solidFill>
              <a:latin typeface="Arial"/>
              <a:ea typeface="Arial"/>
              <a:cs typeface="Arial"/>
              <a:sym typeface="Arial"/>
            </a:endParaRPr>
          </a:p>
        </p:txBody>
      </p:sp>
      <p:sp>
        <p:nvSpPr>
          <p:cNvPr id="343" name="Google Shape;343;p6"/>
          <p:cNvSpPr txBox="1"/>
          <p:nvPr/>
        </p:nvSpPr>
        <p:spPr>
          <a:xfrm>
            <a:off x="2277726" y="2098442"/>
            <a:ext cx="8637322"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sng" strike="noStrike" cap="none" dirty="0">
                <a:solidFill>
                  <a:schemeClr val="bg2"/>
                </a:solidFill>
                <a:latin typeface="Arial"/>
                <a:ea typeface="Arial"/>
                <a:cs typeface="Arial"/>
                <a:sym typeface="Arial"/>
              </a:rPr>
              <a:t>Développer la pratique de l’aéromodélisme par</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La promotion</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La formation</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La compétition</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La diversité des pratiques</a:t>
            </a:r>
            <a:endParaRPr sz="1400" b="0" i="0" u="none" strike="noStrike" cap="none" dirty="0">
              <a:solidFill>
                <a:schemeClr val="bg2"/>
              </a:solidFill>
              <a:latin typeface="Arial"/>
              <a:ea typeface="Arial"/>
              <a:cs typeface="Arial"/>
              <a:sym typeface="Arial"/>
            </a:endParaRPr>
          </a:p>
          <a:p>
            <a:pPr marL="285750" marR="0" lvl="0" indent="-17145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p:txBody>
      </p:sp>
      <p:sp>
        <p:nvSpPr>
          <p:cNvPr id="344" name="Google Shape;344;p6"/>
          <p:cNvSpPr txBox="1"/>
          <p:nvPr/>
        </p:nvSpPr>
        <p:spPr>
          <a:xfrm>
            <a:off x="2277726" y="3381622"/>
            <a:ext cx="8637322"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Exercer les pouvoirs sportifs qui lui sont confiés</a:t>
            </a:r>
            <a:r>
              <a:rPr lang="fr-FR" sz="1800" b="0" i="0" u="none" strike="noStrike" cap="none" dirty="0">
                <a:solidFill>
                  <a:schemeClr val="bg2"/>
                </a:solidFill>
                <a:latin typeface="Arial"/>
                <a:ea typeface="Arial"/>
                <a:cs typeface="Arial"/>
                <a:sym typeface="Arial"/>
              </a:rPr>
              <a:t>, réglementer les activités sportives </a:t>
            </a:r>
            <a:br>
              <a:rPr lang="fr-FR" sz="1800" b="0" i="0" u="none" strike="noStrike" cap="none" dirty="0">
                <a:solidFill>
                  <a:schemeClr val="bg2"/>
                </a:solidFill>
                <a:latin typeface="Arial"/>
                <a:ea typeface="Arial"/>
                <a:cs typeface="Arial"/>
                <a:sym typeface="Arial"/>
              </a:rPr>
            </a:br>
            <a:r>
              <a:rPr lang="fr-FR" sz="1800" b="0" i="0" u="none" strike="noStrike" cap="none" dirty="0">
                <a:solidFill>
                  <a:schemeClr val="bg2"/>
                </a:solidFill>
                <a:latin typeface="Arial"/>
                <a:ea typeface="Arial"/>
                <a:cs typeface="Arial"/>
                <a:sym typeface="Arial"/>
              </a:rPr>
              <a:t>de compétition dans le respect des règlements définis par la FAI.</a:t>
            </a:r>
            <a:endParaRPr sz="1400" b="0" i="0" u="none" strike="noStrike" cap="none" dirty="0">
              <a:solidFill>
                <a:schemeClr val="bg2"/>
              </a:solidFill>
              <a:latin typeface="Arial"/>
              <a:ea typeface="Arial"/>
              <a:cs typeface="Arial"/>
              <a:sym typeface="Arial"/>
            </a:endParaRPr>
          </a:p>
        </p:txBody>
      </p:sp>
      <p:sp>
        <p:nvSpPr>
          <p:cNvPr id="345" name="Google Shape;345;p6"/>
          <p:cNvSpPr txBox="1"/>
          <p:nvPr/>
        </p:nvSpPr>
        <p:spPr>
          <a:xfrm>
            <a:off x="2277726" y="5137050"/>
            <a:ext cx="8637322"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Etablir des conventions et accords liés à l’aéromodélisme </a:t>
            </a:r>
            <a:r>
              <a:rPr lang="fr-FR" sz="1800" b="0" i="0" u="none" strike="noStrike" cap="none" dirty="0">
                <a:solidFill>
                  <a:schemeClr val="bg2"/>
                </a:solidFill>
                <a:latin typeface="Arial"/>
                <a:ea typeface="Arial"/>
                <a:cs typeface="Arial"/>
                <a:sym typeface="Arial"/>
              </a:rPr>
              <a:t>avec les organismes publics ou privés.</a:t>
            </a:r>
            <a:endParaRPr sz="1800" b="0" i="0" u="none" strike="noStrike" cap="none" dirty="0">
              <a:solidFill>
                <a:schemeClr val="bg2"/>
              </a:solidFill>
              <a:latin typeface="Arial"/>
              <a:ea typeface="Arial"/>
              <a:cs typeface="Arial"/>
              <a:sym typeface="Arial"/>
            </a:endParaRPr>
          </a:p>
        </p:txBody>
      </p:sp>
      <p:sp>
        <p:nvSpPr>
          <p:cNvPr id="346" name="Google Shape;346;p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a:t>
            </a:fld>
            <a:endParaRPr dirty="0">
              <a:solidFill>
                <a:schemeClr val="bg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7"/>
          <p:cNvSpPr txBox="1">
            <a:spLocks noGrp="1"/>
          </p:cNvSpPr>
          <p:nvPr>
            <p:ph type="title"/>
          </p:nvPr>
        </p:nvSpPr>
        <p:spPr>
          <a:xfrm>
            <a:off x="838196" y="139352"/>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Projet fédéral</a:t>
            </a:r>
            <a:br>
              <a:rPr lang="fr-FR" sz="4400" b="1" i="0" u="none" strike="noStrike" cap="none" dirty="0">
                <a:solidFill>
                  <a:schemeClr val="bg2"/>
                </a:solidFill>
                <a:latin typeface="Arial Black"/>
                <a:ea typeface="Arial Black"/>
                <a:cs typeface="Arial Black"/>
                <a:sym typeface="Arial Black"/>
              </a:rPr>
            </a:br>
            <a:r>
              <a:rPr lang="fr-FR" sz="3200" b="1" i="0" u="none" strike="noStrike" cap="none" dirty="0">
                <a:solidFill>
                  <a:schemeClr val="bg2"/>
                </a:solidFill>
                <a:latin typeface="Arial Black"/>
                <a:ea typeface="Arial Black"/>
                <a:cs typeface="Arial Black"/>
                <a:sym typeface="Arial Black"/>
              </a:rPr>
              <a:t>Mandat 2025-2028</a:t>
            </a:r>
            <a:endParaRPr sz="4400" b="1" i="0" u="none" strike="noStrike" cap="none" dirty="0">
              <a:solidFill>
                <a:schemeClr val="bg2"/>
              </a:solidFill>
              <a:latin typeface="Arial Black"/>
              <a:ea typeface="Arial Black"/>
              <a:cs typeface="Arial Black"/>
              <a:sym typeface="Arial Black"/>
            </a:endParaRPr>
          </a:p>
        </p:txBody>
      </p:sp>
      <p:sp>
        <p:nvSpPr>
          <p:cNvPr id="353" name="Google Shape;353;p7"/>
          <p:cNvSpPr txBox="1">
            <a:spLocks noGrp="1"/>
          </p:cNvSpPr>
          <p:nvPr>
            <p:ph type="body" idx="6"/>
          </p:nvPr>
        </p:nvSpPr>
        <p:spPr>
          <a:xfrm>
            <a:off x="495371" y="1878587"/>
            <a:ext cx="3132900" cy="827999"/>
          </a:xfrm>
          <a:prstGeom prst="rect">
            <a:avLst/>
          </a:prstGeom>
          <a:solidFill>
            <a:schemeClr val="accent4">
              <a:lumMod val="40000"/>
              <a:lumOff val="60000"/>
            </a:schemeClr>
          </a:solidFill>
          <a:ln w="1905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fr-FR" sz="1600" b="1" i="0" u="none" strike="noStrike" cap="none" dirty="0">
                <a:solidFill>
                  <a:schemeClr val="bg2"/>
                </a:solidFill>
                <a:latin typeface="Arial"/>
                <a:ea typeface="Arial"/>
                <a:cs typeface="Arial"/>
                <a:sym typeface="Arial"/>
              </a:rPr>
              <a:t>Développement de la pratique</a:t>
            </a:r>
            <a:endParaRPr dirty="0">
              <a:solidFill>
                <a:schemeClr val="bg2"/>
              </a:solidFill>
            </a:endParaRPr>
          </a:p>
        </p:txBody>
      </p:sp>
      <p:sp>
        <p:nvSpPr>
          <p:cNvPr id="354" name="Google Shape;354;p7"/>
          <p:cNvSpPr txBox="1">
            <a:spLocks noGrp="1"/>
          </p:cNvSpPr>
          <p:nvPr>
            <p:ph type="body" idx="1"/>
          </p:nvPr>
        </p:nvSpPr>
        <p:spPr>
          <a:xfrm>
            <a:off x="495374" y="2705930"/>
            <a:ext cx="3132900" cy="3505882"/>
          </a:xfrm>
          <a:prstGeom prst="rect">
            <a:avLst/>
          </a:prstGeom>
          <a:noFill/>
          <a:ln w="9525" cap="flat" cmpd="sng">
            <a:solidFill>
              <a:schemeClr val="bg2">
                <a:lumMod val="75000"/>
                <a:lumOff val="25000"/>
              </a:schemeClr>
            </a:solidFill>
            <a:prstDash val="solid"/>
            <a:round/>
            <a:headEnd type="none" w="sm" len="sm"/>
            <a:tailEnd type="none" w="sm" len="sm"/>
          </a:ln>
        </p:spPr>
        <p:txBody>
          <a:bodyPr spcFirstLastPara="1" wrap="square" lIns="91425" tIns="219450" rIns="91425" bIns="45700" anchor="t" anchorCtr="0">
            <a:noAutofit/>
          </a:bodyPr>
          <a:lstStyle/>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Jeunes pratiquants licenciés</a:t>
            </a:r>
            <a:endParaRPr dirty="0">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Jeunes en milieu scolaire</a:t>
            </a:r>
            <a:endParaRPr dirty="0">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Compétition</a:t>
            </a:r>
            <a:endParaRPr dirty="0">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Jeune compétiteur</a:t>
            </a:r>
            <a:endParaRPr dirty="0">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Nouvelles techniques</a:t>
            </a:r>
            <a:endParaRPr dirty="0">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Pratique féminine</a:t>
            </a:r>
            <a:endParaRPr dirty="0">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Développement des structures</a:t>
            </a:r>
            <a:endParaRPr dirty="0">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Actions de promotion</a:t>
            </a:r>
            <a:endParaRPr dirty="0">
              <a:solidFill>
                <a:schemeClr val="bg2"/>
              </a:solidFill>
            </a:endParaRPr>
          </a:p>
        </p:txBody>
      </p:sp>
      <p:sp>
        <p:nvSpPr>
          <p:cNvPr id="355" name="Google Shape;355;p7"/>
          <p:cNvSpPr txBox="1">
            <a:spLocks noGrp="1"/>
          </p:cNvSpPr>
          <p:nvPr>
            <p:ph type="body" idx="7"/>
          </p:nvPr>
        </p:nvSpPr>
        <p:spPr>
          <a:xfrm>
            <a:off x="8563722" y="1878587"/>
            <a:ext cx="2808535" cy="827343"/>
          </a:xfrm>
          <a:prstGeom prst="rect">
            <a:avLst/>
          </a:prstGeom>
          <a:solidFill>
            <a:schemeClr val="accent4">
              <a:lumMod val="40000"/>
              <a:lumOff val="60000"/>
            </a:schemeClr>
          </a:solidFill>
          <a:ln w="1905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fr-FR" sz="1600" b="1" i="0" u="none" strike="noStrike" cap="none" dirty="0">
                <a:solidFill>
                  <a:schemeClr val="bg2"/>
                </a:solidFill>
                <a:latin typeface="Arial"/>
                <a:ea typeface="Arial"/>
                <a:cs typeface="Arial"/>
                <a:sym typeface="Arial"/>
              </a:rPr>
              <a:t>Formation</a:t>
            </a:r>
            <a:endParaRPr dirty="0">
              <a:solidFill>
                <a:schemeClr val="bg2"/>
              </a:solidFill>
            </a:endParaRPr>
          </a:p>
        </p:txBody>
      </p:sp>
      <p:sp>
        <p:nvSpPr>
          <p:cNvPr id="356" name="Google Shape;356;p7"/>
          <p:cNvSpPr txBox="1">
            <a:spLocks noGrp="1"/>
          </p:cNvSpPr>
          <p:nvPr>
            <p:ph type="body" idx="2"/>
          </p:nvPr>
        </p:nvSpPr>
        <p:spPr>
          <a:xfrm>
            <a:off x="4691729" y="2704332"/>
            <a:ext cx="2808535" cy="3507480"/>
          </a:xfrm>
          <a:prstGeom prst="rect">
            <a:avLst/>
          </a:prstGeom>
          <a:noFill/>
          <a:ln w="9525" cap="flat" cmpd="sng">
            <a:solidFill>
              <a:schemeClr val="bg2">
                <a:lumMod val="75000"/>
                <a:lumOff val="25000"/>
              </a:schemeClr>
            </a:solidFill>
            <a:prstDash val="solid"/>
            <a:round/>
            <a:headEnd type="none" w="sm" len="sm"/>
            <a:tailEnd type="none" w="sm" len="sm"/>
          </a:ln>
        </p:spPr>
        <p:txBody>
          <a:bodyPr spcFirstLastPara="1" wrap="square" lIns="91425" tIns="219450" rIns="91425" bIns="45700" anchor="t" anchorCtr="0">
            <a:noAutofit/>
          </a:bodyPr>
          <a:lstStyle/>
          <a:p>
            <a:pPr marL="0" marR="0" lvl="0" indent="0" algn="just" rtl="0">
              <a:lnSpc>
                <a:spcPct val="100000"/>
              </a:lnSpc>
              <a:spcBef>
                <a:spcPts val="0"/>
              </a:spcBef>
              <a:spcAft>
                <a:spcPts val="0"/>
              </a:spcAft>
              <a:buClr>
                <a:schemeClr val="bg2"/>
              </a:buClr>
              <a:buSzPts val="1400"/>
              <a:buFont typeface="Arial"/>
              <a:buNone/>
            </a:pPr>
            <a:r>
              <a:rPr lang="fr-FR" sz="1400" b="0" i="0" u="sng" strike="noStrike" cap="none" dirty="0">
                <a:solidFill>
                  <a:schemeClr val="bg2"/>
                </a:solidFill>
                <a:latin typeface="Arial"/>
                <a:ea typeface="Arial"/>
                <a:cs typeface="Arial"/>
                <a:sym typeface="Arial"/>
              </a:rPr>
              <a:t>Femmes et jeunes filles</a:t>
            </a:r>
            <a:r>
              <a:rPr lang="fr-FR" sz="1400" b="0" i="0" u="none" strike="noStrike" cap="none" dirty="0">
                <a:solidFill>
                  <a:schemeClr val="bg2"/>
                </a:solidFill>
                <a:latin typeface="Arial"/>
                <a:ea typeface="Arial"/>
                <a:cs typeface="Arial"/>
                <a:sym typeface="Arial"/>
              </a:rPr>
              <a:t> : </a:t>
            </a:r>
            <a:endParaRPr dirty="0">
              <a:solidFill>
                <a:schemeClr val="bg2"/>
              </a:solidFill>
            </a:endParaRPr>
          </a:p>
          <a:p>
            <a:pPr marL="285750" marR="0" lvl="0" indent="-285750" algn="just" rtl="0">
              <a:lnSpc>
                <a:spcPct val="100000"/>
              </a:lnSpc>
              <a:spcBef>
                <a:spcPts val="500"/>
              </a:spcBef>
              <a:spcAft>
                <a:spcPts val="0"/>
              </a:spcAft>
              <a:buClr>
                <a:schemeClr val="bg2"/>
              </a:buClr>
              <a:buSzPts val="1400"/>
              <a:buFont typeface="Arial"/>
              <a:buChar char="-"/>
            </a:pPr>
            <a:r>
              <a:rPr lang="fr-FR" sz="1400" b="0" i="0" u="none" strike="noStrike" cap="none" dirty="0">
                <a:solidFill>
                  <a:schemeClr val="bg2"/>
                </a:solidFill>
                <a:latin typeface="Arial"/>
                <a:ea typeface="Arial"/>
                <a:cs typeface="Arial"/>
                <a:sym typeface="Arial"/>
              </a:rPr>
              <a:t>Développement de la pratique mixte</a:t>
            </a:r>
            <a:endParaRPr dirty="0">
              <a:solidFill>
                <a:schemeClr val="bg2"/>
              </a:solidFill>
            </a:endParaRPr>
          </a:p>
          <a:p>
            <a:pPr marL="285750" marR="0" lvl="0" indent="-285750" algn="just" rtl="0">
              <a:lnSpc>
                <a:spcPct val="100000"/>
              </a:lnSpc>
              <a:spcBef>
                <a:spcPts val="500"/>
              </a:spcBef>
              <a:spcAft>
                <a:spcPts val="0"/>
              </a:spcAft>
              <a:buClr>
                <a:schemeClr val="bg2"/>
              </a:buClr>
              <a:buSzPts val="1400"/>
              <a:buFont typeface="Arial"/>
              <a:buChar char="-"/>
            </a:pPr>
            <a:r>
              <a:rPr lang="fr-FR" sz="1400" b="0" i="0" u="none" strike="noStrike" cap="none" dirty="0">
                <a:solidFill>
                  <a:schemeClr val="bg2"/>
                </a:solidFill>
                <a:latin typeface="Arial"/>
                <a:ea typeface="Arial"/>
                <a:cs typeface="Arial"/>
                <a:sym typeface="Arial"/>
              </a:rPr>
              <a:t>Faciliter l’accès des femmes et jeunes filles aux formations et à la pratique de loisir et de compétition</a:t>
            </a:r>
            <a:endParaRPr dirty="0">
              <a:solidFill>
                <a:schemeClr val="bg2"/>
              </a:solidFill>
            </a:endParaRPr>
          </a:p>
          <a:p>
            <a:pPr marL="0" marR="0" lvl="0" indent="0" algn="just" rtl="0">
              <a:lnSpc>
                <a:spcPct val="100000"/>
              </a:lnSpc>
              <a:spcBef>
                <a:spcPts val="0"/>
              </a:spcBef>
              <a:spcAft>
                <a:spcPts val="0"/>
              </a:spcAft>
              <a:buClr>
                <a:schemeClr val="bg2"/>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400"/>
              <a:buFont typeface="Arial"/>
              <a:buNone/>
            </a:pPr>
            <a:r>
              <a:rPr lang="fr-FR" sz="1400" b="0" i="0" u="sng" strike="noStrike" cap="none" dirty="0">
                <a:solidFill>
                  <a:schemeClr val="bg2"/>
                </a:solidFill>
                <a:latin typeface="Arial"/>
                <a:ea typeface="Arial"/>
                <a:cs typeface="Arial"/>
                <a:sym typeface="Arial"/>
              </a:rPr>
              <a:t>Handicap</a:t>
            </a:r>
            <a:r>
              <a:rPr lang="fr-FR" sz="1400" b="0" i="0" u="none" strike="noStrike" cap="none" dirty="0">
                <a:solidFill>
                  <a:schemeClr val="bg2"/>
                </a:solidFill>
                <a:latin typeface="Arial"/>
                <a:ea typeface="Arial"/>
                <a:cs typeface="Arial"/>
                <a:sym typeface="Arial"/>
              </a:rPr>
              <a:t> :</a:t>
            </a:r>
            <a:endParaRPr dirty="0">
              <a:solidFill>
                <a:schemeClr val="bg2"/>
              </a:solidFill>
            </a:endParaRPr>
          </a:p>
          <a:p>
            <a:pPr marL="285750" marR="0" lvl="0" indent="-285750" algn="just" rtl="0">
              <a:lnSpc>
                <a:spcPct val="100000"/>
              </a:lnSpc>
              <a:spcBef>
                <a:spcPts val="500"/>
              </a:spcBef>
              <a:spcAft>
                <a:spcPts val="0"/>
              </a:spcAft>
              <a:buClr>
                <a:schemeClr val="bg2"/>
              </a:buClr>
              <a:buSzPts val="1400"/>
              <a:buFont typeface="Arial"/>
              <a:buChar char="-"/>
            </a:pPr>
            <a:r>
              <a:rPr lang="fr-FR" sz="1400" b="0" i="0" u="none" strike="noStrike" cap="none" dirty="0">
                <a:solidFill>
                  <a:schemeClr val="bg2"/>
                </a:solidFill>
                <a:latin typeface="Arial"/>
                <a:ea typeface="Arial"/>
                <a:cs typeface="Arial"/>
                <a:sym typeface="Arial"/>
              </a:rPr>
              <a:t>Faciliter l’accès aux personnes en situation de handicap</a:t>
            </a:r>
            <a:endParaRPr dirty="0">
              <a:solidFill>
                <a:schemeClr val="bg2"/>
              </a:solidFill>
            </a:endParaRPr>
          </a:p>
          <a:p>
            <a:pPr marL="0" marR="0" lvl="0" indent="0" algn="l" rtl="0">
              <a:lnSpc>
                <a:spcPct val="100000"/>
              </a:lnSpc>
              <a:spcBef>
                <a:spcPts val="0"/>
              </a:spcBef>
              <a:spcAft>
                <a:spcPts val="0"/>
              </a:spcAft>
              <a:buClr>
                <a:schemeClr val="bg2"/>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bg2"/>
              </a:buClr>
              <a:buSzPts val="1500"/>
              <a:buFont typeface="Arial"/>
              <a:buNone/>
            </a:pPr>
            <a:endParaRPr sz="1500" b="0" i="0" u="none" strike="noStrike" cap="none" dirty="0">
              <a:solidFill>
                <a:schemeClr val="bg2"/>
              </a:solidFill>
              <a:latin typeface="Arial"/>
              <a:ea typeface="Arial"/>
              <a:cs typeface="Arial"/>
              <a:sym typeface="Arial"/>
            </a:endParaRPr>
          </a:p>
        </p:txBody>
      </p:sp>
      <p:sp>
        <p:nvSpPr>
          <p:cNvPr id="357" name="Google Shape;357;p7"/>
          <p:cNvSpPr txBox="1">
            <a:spLocks noGrp="1"/>
          </p:cNvSpPr>
          <p:nvPr>
            <p:ph type="body" idx="8"/>
          </p:nvPr>
        </p:nvSpPr>
        <p:spPr>
          <a:xfrm>
            <a:off x="4691732" y="1876989"/>
            <a:ext cx="2808535" cy="827622"/>
          </a:xfrm>
          <a:prstGeom prst="rect">
            <a:avLst/>
          </a:prstGeom>
          <a:solidFill>
            <a:schemeClr val="accent4">
              <a:lumMod val="40000"/>
              <a:lumOff val="60000"/>
            </a:schemeClr>
          </a:solidFill>
          <a:ln w="1905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fr-FR" sz="1600" b="1" i="0" u="none" strike="noStrike" cap="none" dirty="0">
                <a:solidFill>
                  <a:schemeClr val="bg2"/>
                </a:solidFill>
                <a:latin typeface="Arial"/>
                <a:ea typeface="Arial"/>
                <a:cs typeface="Arial"/>
                <a:sym typeface="Arial"/>
              </a:rPr>
              <a:t>Développement de l’éthique et de la citoyenneté</a:t>
            </a:r>
            <a:endParaRPr dirty="0">
              <a:solidFill>
                <a:schemeClr val="bg2"/>
              </a:solidFill>
            </a:endParaRPr>
          </a:p>
        </p:txBody>
      </p:sp>
      <p:sp>
        <p:nvSpPr>
          <p:cNvPr id="358" name="Google Shape;358;p7"/>
          <p:cNvSpPr txBox="1">
            <a:spLocks noGrp="1"/>
          </p:cNvSpPr>
          <p:nvPr>
            <p:ph type="body" idx="3"/>
          </p:nvPr>
        </p:nvSpPr>
        <p:spPr>
          <a:xfrm>
            <a:off x="8563719" y="2705930"/>
            <a:ext cx="2808535" cy="3507480"/>
          </a:xfrm>
          <a:prstGeom prst="rect">
            <a:avLst/>
          </a:prstGeom>
          <a:noFill/>
          <a:ln w="9525" cap="flat" cmpd="sng">
            <a:solidFill>
              <a:schemeClr val="bg2">
                <a:lumMod val="75000"/>
                <a:lumOff val="25000"/>
              </a:schemeClr>
            </a:solidFill>
            <a:prstDash val="solid"/>
            <a:round/>
            <a:headEnd type="none" w="sm" len="sm"/>
            <a:tailEnd type="none" w="sm" len="sm"/>
          </a:ln>
        </p:spPr>
        <p:txBody>
          <a:bodyPr spcFirstLastPara="1" wrap="square" lIns="91425" tIns="219450" rIns="91425" bIns="45700" anchor="t" anchorCtr="0">
            <a:noAutofit/>
          </a:bodyPr>
          <a:lstStyle/>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Structurer la formation au sein des structures</a:t>
            </a:r>
            <a:endParaRPr dirty="0">
              <a:solidFill>
                <a:schemeClr val="bg2"/>
              </a:solidFill>
            </a:endParaRPr>
          </a:p>
          <a:p>
            <a:pPr marL="0" marR="0" lvl="0" indent="0" algn="l"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Améliorer la qualité de l’encadrement</a:t>
            </a:r>
            <a:endParaRPr dirty="0">
              <a:solidFill>
                <a:schemeClr val="bg2"/>
              </a:solidFill>
            </a:endParaRPr>
          </a:p>
          <a:p>
            <a:pPr marL="0" marR="0" lvl="0" indent="0" algn="l"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Sécurité</a:t>
            </a:r>
            <a:endParaRPr dirty="0">
              <a:solidFill>
                <a:schemeClr val="bg2"/>
              </a:solidFill>
            </a:endParaRPr>
          </a:p>
          <a:p>
            <a:pPr marL="0" marR="0" lvl="0" indent="0" algn="l"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Gestion associative</a:t>
            </a:r>
            <a:endParaRPr dirty="0">
              <a:solidFill>
                <a:schemeClr val="bg2"/>
              </a:solidFill>
            </a:endParaRPr>
          </a:p>
        </p:txBody>
      </p:sp>
      <p:sp>
        <p:nvSpPr>
          <p:cNvPr id="359" name="Google Shape;359;p7"/>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7</a:t>
            </a:fld>
            <a:endParaRPr sz="1200" b="0" i="0" u="none" strike="noStrike" cap="none">
              <a:solidFill>
                <a:schemeClr val="lt1"/>
              </a:solidFill>
              <a:latin typeface="Arial"/>
              <a:ea typeface="Arial"/>
              <a:cs typeface="Arial"/>
              <a:sym typeface="Arial"/>
            </a:endParaRPr>
          </a:p>
        </p:txBody>
      </p:sp>
      <p:sp>
        <p:nvSpPr>
          <p:cNvPr id="360" name="Google Shape;360;p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a:t>
            </a:fld>
            <a:endParaRPr dirty="0">
              <a:solidFill>
                <a:schemeClr val="bg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8"/>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Structure fédérale</a:t>
            </a:r>
            <a:endParaRPr dirty="0">
              <a:solidFill>
                <a:schemeClr val="bg2"/>
              </a:solidFill>
            </a:endParaRPr>
          </a:p>
        </p:txBody>
      </p:sp>
      <p:sp>
        <p:nvSpPr>
          <p:cNvPr id="367" name="Google Shape;367;p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8</a:t>
            </a:fld>
            <a:endParaRPr dirty="0">
              <a:solidFill>
                <a:schemeClr val="bg2"/>
              </a:solidFill>
            </a:endParaRPr>
          </a:p>
        </p:txBody>
      </p:sp>
      <p:grpSp>
        <p:nvGrpSpPr>
          <p:cNvPr id="368" name="Google Shape;368;p8"/>
          <p:cNvGrpSpPr/>
          <p:nvPr/>
        </p:nvGrpSpPr>
        <p:grpSpPr>
          <a:xfrm>
            <a:off x="896762" y="1717969"/>
            <a:ext cx="10410235" cy="2947618"/>
            <a:chOff x="896762" y="1717969"/>
            <a:chExt cx="10410235" cy="2947618"/>
          </a:xfrm>
        </p:grpSpPr>
        <p:grpSp>
          <p:nvGrpSpPr>
            <p:cNvPr id="369" name="Google Shape;369;p8"/>
            <p:cNvGrpSpPr/>
            <p:nvPr/>
          </p:nvGrpSpPr>
          <p:grpSpPr>
            <a:xfrm>
              <a:off x="896762" y="2223552"/>
              <a:ext cx="10410235" cy="2442035"/>
              <a:chOff x="896762" y="2223552"/>
              <a:chExt cx="10410235" cy="2442035"/>
            </a:xfrm>
          </p:grpSpPr>
          <p:grpSp>
            <p:nvGrpSpPr>
              <p:cNvPr id="370" name="Google Shape;370;p8"/>
              <p:cNvGrpSpPr/>
              <p:nvPr/>
            </p:nvGrpSpPr>
            <p:grpSpPr>
              <a:xfrm>
                <a:off x="896762" y="2849592"/>
                <a:ext cx="10410235" cy="1815995"/>
                <a:chOff x="576948" y="2849592"/>
                <a:chExt cx="10410235" cy="1815995"/>
              </a:xfrm>
            </p:grpSpPr>
            <p:sp>
              <p:nvSpPr>
                <p:cNvPr id="371" name="Google Shape;371;p8"/>
                <p:cNvSpPr/>
                <p:nvPr/>
              </p:nvSpPr>
              <p:spPr>
                <a:xfrm>
                  <a:off x="9187183" y="2849592"/>
                  <a:ext cx="1800000" cy="1800000"/>
                </a:xfrm>
                <a:prstGeom prst="ellipse">
                  <a:avLst/>
                </a:prstGeom>
                <a:solidFill>
                  <a:schemeClr val="accent4">
                    <a:lumMod val="40000"/>
                    <a:lumOff val="60000"/>
                  </a:schemeClr>
                </a:solidFill>
                <a:ln w="25400" cap="flat" cmpd="sng">
                  <a:solidFill>
                    <a:srgbClr val="FBBA1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chemeClr val="bg2"/>
                      </a:solidFill>
                      <a:latin typeface="Arial"/>
                      <a:ea typeface="Arial"/>
                      <a:cs typeface="Arial"/>
                      <a:sym typeface="Arial"/>
                    </a:rPr>
                    <a:t>FFAM</a:t>
                  </a:r>
                  <a:endParaRPr sz="1400" b="0" i="0" u="none" strike="noStrike" cap="none" dirty="0">
                    <a:solidFill>
                      <a:schemeClr val="bg2"/>
                    </a:solidFill>
                    <a:latin typeface="Arial"/>
                    <a:ea typeface="Arial"/>
                    <a:cs typeface="Arial"/>
                    <a:sym typeface="Arial"/>
                  </a:endParaRPr>
                </a:p>
              </p:txBody>
            </p:sp>
            <p:sp>
              <p:nvSpPr>
                <p:cNvPr id="372" name="Google Shape;372;p8"/>
                <p:cNvSpPr/>
                <p:nvPr/>
              </p:nvSpPr>
              <p:spPr>
                <a:xfrm>
                  <a:off x="6328216" y="2865587"/>
                  <a:ext cx="1800000" cy="1800000"/>
                </a:xfrm>
                <a:prstGeom prst="ellipse">
                  <a:avLst/>
                </a:prstGeom>
                <a:solidFill>
                  <a:srgbClr val="DB9395"/>
                </a:solidFill>
                <a:ln w="25400" cap="flat" cmpd="sng">
                  <a:solidFill>
                    <a:srgbClr val="DB939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a:solidFill>
                        <a:schemeClr val="bg2"/>
                      </a:solidFill>
                      <a:latin typeface="Arial"/>
                      <a:ea typeface="Arial"/>
                      <a:cs typeface="Arial"/>
                      <a:sym typeface="Arial"/>
                    </a:rPr>
                    <a:t>LAM</a:t>
                  </a:r>
                  <a:endParaRPr sz="1400" b="0" i="0" u="none" strike="noStrike" cap="none">
                    <a:solidFill>
                      <a:schemeClr val="bg2"/>
                    </a:solidFill>
                    <a:latin typeface="Arial"/>
                    <a:ea typeface="Arial"/>
                    <a:cs typeface="Arial"/>
                    <a:sym typeface="Arial"/>
                  </a:endParaRPr>
                </a:p>
              </p:txBody>
            </p:sp>
            <p:sp>
              <p:nvSpPr>
                <p:cNvPr id="373" name="Google Shape;373;p8"/>
                <p:cNvSpPr/>
                <p:nvPr/>
              </p:nvSpPr>
              <p:spPr>
                <a:xfrm>
                  <a:off x="576948" y="2861772"/>
                  <a:ext cx="1800000" cy="1800000"/>
                </a:xfrm>
                <a:prstGeom prst="ellipse">
                  <a:avLst/>
                </a:prstGeom>
                <a:solidFill>
                  <a:srgbClr val="FDA37E"/>
                </a:solidFill>
                <a:ln w="25400" cap="flat" cmpd="sng">
                  <a:solidFill>
                    <a:srgbClr val="FFA5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0" i="0" u="none" strike="noStrike" cap="none" dirty="0">
                      <a:solidFill>
                        <a:schemeClr val="bg2"/>
                      </a:solidFill>
                      <a:latin typeface="Arial"/>
                      <a:ea typeface="Arial"/>
                      <a:cs typeface="Arial"/>
                      <a:sym typeface="Arial"/>
                    </a:rPr>
                    <a:t>Clubs</a:t>
                  </a:r>
                  <a:endParaRPr sz="1400" b="0" i="0" u="none" strike="noStrike" cap="none" dirty="0">
                    <a:solidFill>
                      <a:schemeClr val="bg2"/>
                    </a:solidFill>
                    <a:latin typeface="Arial"/>
                    <a:ea typeface="Arial"/>
                    <a:cs typeface="Arial"/>
                    <a:sym typeface="Arial"/>
                  </a:endParaRPr>
                </a:p>
              </p:txBody>
            </p:sp>
            <p:grpSp>
              <p:nvGrpSpPr>
                <p:cNvPr id="374" name="Google Shape;374;p8"/>
                <p:cNvGrpSpPr/>
                <p:nvPr/>
              </p:nvGrpSpPr>
              <p:grpSpPr>
                <a:xfrm>
                  <a:off x="3407149" y="2864917"/>
                  <a:ext cx="1862100" cy="1800000"/>
                  <a:chOff x="3333767" y="4433244"/>
                  <a:chExt cx="1862100" cy="1800000"/>
                </a:xfrm>
              </p:grpSpPr>
              <p:sp>
                <p:nvSpPr>
                  <p:cNvPr id="375" name="Google Shape;375;p8"/>
                  <p:cNvSpPr/>
                  <p:nvPr/>
                </p:nvSpPr>
                <p:spPr>
                  <a:xfrm>
                    <a:off x="3364817" y="4433244"/>
                    <a:ext cx="1800000" cy="1800000"/>
                  </a:xfrm>
                  <a:prstGeom prst="ellipse">
                    <a:avLst/>
                  </a:prstGeom>
                  <a:solidFill>
                    <a:srgbClr val="A3C8EC"/>
                  </a:solidFill>
                  <a:ln w="25400" cap="flat" cmpd="sng">
                    <a:solidFill>
                      <a:srgbClr val="A3C8E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bg2"/>
                      </a:solidFill>
                      <a:latin typeface="Arial"/>
                      <a:ea typeface="Arial"/>
                      <a:cs typeface="Arial"/>
                      <a:sym typeface="Arial"/>
                    </a:endParaRPr>
                  </a:p>
                </p:txBody>
              </p:sp>
              <p:sp>
                <p:nvSpPr>
                  <p:cNvPr id="376" name="Google Shape;376;p8"/>
                  <p:cNvSpPr txBox="1"/>
                  <p:nvPr/>
                </p:nvSpPr>
                <p:spPr>
                  <a:xfrm>
                    <a:off x="3333767" y="4729799"/>
                    <a:ext cx="1862100" cy="1200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fr-FR" sz="1800" b="0" i="0" u="none" strike="noStrike" cap="none" dirty="0">
                        <a:solidFill>
                          <a:schemeClr val="bg2"/>
                        </a:solidFill>
                        <a:latin typeface="Arial"/>
                        <a:ea typeface="Arial"/>
                        <a:cs typeface="Arial"/>
                        <a:sym typeface="Arial"/>
                      </a:rPr>
                      <a:t>Délégués départementaux</a:t>
                    </a:r>
                    <a:endParaRPr sz="18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fr-FR" sz="1800" b="0" i="0" u="none" strike="noStrike" cap="none" dirty="0">
                        <a:solidFill>
                          <a:schemeClr val="bg2"/>
                        </a:solidFill>
                        <a:latin typeface="Arial"/>
                        <a:ea typeface="Arial"/>
                        <a:cs typeface="Arial"/>
                        <a:sym typeface="Arial"/>
                      </a:rPr>
                      <a:t>et</a:t>
                    </a:r>
                    <a:endParaRPr sz="18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fr-FR" sz="1800" b="0" i="0" u="none" strike="noStrike" cap="none" dirty="0">
                        <a:solidFill>
                          <a:schemeClr val="bg2"/>
                        </a:solidFill>
                        <a:latin typeface="Arial"/>
                        <a:ea typeface="Arial"/>
                        <a:cs typeface="Arial"/>
                        <a:sym typeface="Arial"/>
                      </a:rPr>
                      <a:t>CDAM</a:t>
                    </a:r>
                    <a:endParaRPr sz="1800" b="0" i="0" u="none" strike="noStrike" cap="none" dirty="0">
                      <a:solidFill>
                        <a:schemeClr val="bg2"/>
                      </a:solidFill>
                      <a:latin typeface="Arial"/>
                      <a:ea typeface="Arial"/>
                      <a:cs typeface="Arial"/>
                      <a:sym typeface="Arial"/>
                    </a:endParaRPr>
                  </a:p>
                </p:txBody>
              </p:sp>
            </p:grpSp>
          </p:grpSp>
          <p:grpSp>
            <p:nvGrpSpPr>
              <p:cNvPr id="377" name="Google Shape;377;p8"/>
              <p:cNvGrpSpPr/>
              <p:nvPr/>
            </p:nvGrpSpPr>
            <p:grpSpPr>
              <a:xfrm>
                <a:off x="1796697" y="2223552"/>
                <a:ext cx="8598605" cy="599148"/>
                <a:chOff x="1796697" y="2223552"/>
                <a:chExt cx="8598605" cy="599148"/>
              </a:xfrm>
            </p:grpSpPr>
            <p:cxnSp>
              <p:nvCxnSpPr>
                <p:cNvPr id="378" name="Google Shape;378;p8"/>
                <p:cNvCxnSpPr/>
                <p:nvPr/>
              </p:nvCxnSpPr>
              <p:spPr>
                <a:xfrm rot="10800000" flipH="1">
                  <a:off x="1796697" y="2223553"/>
                  <a:ext cx="8598605" cy="23147"/>
                </a:xfrm>
                <a:prstGeom prst="straightConnector1">
                  <a:avLst/>
                </a:prstGeom>
                <a:noFill/>
                <a:ln w="38100" cap="flat" cmpd="sng">
                  <a:solidFill>
                    <a:schemeClr val="bg2">
                      <a:lumMod val="75000"/>
                      <a:lumOff val="25000"/>
                    </a:schemeClr>
                  </a:solidFill>
                  <a:prstDash val="solid"/>
                  <a:miter lim="800000"/>
                  <a:headEnd type="none" w="sm" len="sm"/>
                  <a:tailEnd type="none" w="sm" len="sm"/>
                </a:ln>
              </p:spPr>
            </p:cxnSp>
            <p:grpSp>
              <p:nvGrpSpPr>
                <p:cNvPr id="379" name="Google Shape;379;p8"/>
                <p:cNvGrpSpPr/>
                <p:nvPr/>
              </p:nvGrpSpPr>
              <p:grpSpPr>
                <a:xfrm>
                  <a:off x="1796697" y="2223552"/>
                  <a:ext cx="8598605" cy="599148"/>
                  <a:chOff x="1796697" y="2223552"/>
                  <a:chExt cx="8598605" cy="599148"/>
                </a:xfrm>
              </p:grpSpPr>
              <p:cxnSp>
                <p:nvCxnSpPr>
                  <p:cNvPr id="380" name="Google Shape;380;p8"/>
                  <p:cNvCxnSpPr/>
                  <p:nvPr/>
                </p:nvCxnSpPr>
                <p:spPr>
                  <a:xfrm>
                    <a:off x="1796697" y="2246700"/>
                    <a:ext cx="0" cy="576000"/>
                  </a:xfrm>
                  <a:prstGeom prst="straightConnector1">
                    <a:avLst/>
                  </a:prstGeom>
                  <a:noFill/>
                  <a:ln w="38100" cap="flat" cmpd="sng">
                    <a:solidFill>
                      <a:schemeClr val="bg2">
                        <a:lumMod val="75000"/>
                        <a:lumOff val="25000"/>
                      </a:schemeClr>
                    </a:solidFill>
                    <a:prstDash val="solid"/>
                    <a:miter lim="800000"/>
                    <a:headEnd type="none" w="sm" len="sm"/>
                    <a:tailEnd type="none" w="sm" len="sm"/>
                  </a:ln>
                </p:spPr>
              </p:cxnSp>
              <p:cxnSp>
                <p:nvCxnSpPr>
                  <p:cNvPr id="381" name="Google Shape;381;p8"/>
                  <p:cNvCxnSpPr/>
                  <p:nvPr/>
                </p:nvCxnSpPr>
                <p:spPr>
                  <a:xfrm>
                    <a:off x="4662899" y="2246700"/>
                    <a:ext cx="0" cy="576000"/>
                  </a:xfrm>
                  <a:prstGeom prst="straightConnector1">
                    <a:avLst/>
                  </a:prstGeom>
                  <a:noFill/>
                  <a:ln w="38100" cap="flat" cmpd="sng">
                    <a:solidFill>
                      <a:schemeClr val="bg2">
                        <a:lumMod val="75000"/>
                        <a:lumOff val="25000"/>
                      </a:schemeClr>
                    </a:solidFill>
                    <a:prstDash val="solid"/>
                    <a:miter lim="800000"/>
                    <a:headEnd type="none" w="sm" len="sm"/>
                    <a:tailEnd type="none" w="sm" len="sm"/>
                  </a:ln>
                </p:spPr>
              </p:cxnSp>
              <p:cxnSp>
                <p:nvCxnSpPr>
                  <p:cNvPr id="382" name="Google Shape;382;p8"/>
                  <p:cNvCxnSpPr/>
                  <p:nvPr/>
                </p:nvCxnSpPr>
                <p:spPr>
                  <a:xfrm>
                    <a:off x="7529100" y="2246700"/>
                    <a:ext cx="0" cy="576000"/>
                  </a:xfrm>
                  <a:prstGeom prst="straightConnector1">
                    <a:avLst/>
                  </a:prstGeom>
                  <a:noFill/>
                  <a:ln w="38100" cap="flat" cmpd="sng">
                    <a:solidFill>
                      <a:schemeClr val="bg2">
                        <a:lumMod val="75000"/>
                        <a:lumOff val="25000"/>
                      </a:schemeClr>
                    </a:solidFill>
                    <a:prstDash val="solid"/>
                    <a:miter lim="800000"/>
                    <a:headEnd type="none" w="sm" len="sm"/>
                    <a:tailEnd type="none" w="sm" len="sm"/>
                  </a:ln>
                </p:spPr>
              </p:cxnSp>
              <p:cxnSp>
                <p:nvCxnSpPr>
                  <p:cNvPr id="383" name="Google Shape;383;p8"/>
                  <p:cNvCxnSpPr/>
                  <p:nvPr/>
                </p:nvCxnSpPr>
                <p:spPr>
                  <a:xfrm>
                    <a:off x="10395302" y="2223552"/>
                    <a:ext cx="0" cy="599148"/>
                  </a:xfrm>
                  <a:prstGeom prst="straightConnector1">
                    <a:avLst/>
                  </a:prstGeom>
                  <a:noFill/>
                  <a:ln w="38100" cap="flat" cmpd="sng">
                    <a:solidFill>
                      <a:schemeClr val="bg2">
                        <a:lumMod val="75000"/>
                        <a:lumOff val="25000"/>
                      </a:schemeClr>
                    </a:solidFill>
                    <a:prstDash val="solid"/>
                    <a:miter lim="800000"/>
                    <a:headEnd type="none" w="sm" len="sm"/>
                    <a:tailEnd type="none" w="sm" len="sm"/>
                  </a:ln>
                </p:spPr>
              </p:cxnSp>
            </p:grpSp>
          </p:grpSp>
        </p:grpSp>
        <p:sp>
          <p:nvSpPr>
            <p:cNvPr id="384" name="Google Shape;384;p8"/>
            <p:cNvSpPr txBox="1"/>
            <p:nvPr/>
          </p:nvSpPr>
          <p:spPr>
            <a:xfrm>
              <a:off x="9807641" y="1717969"/>
              <a:ext cx="117532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Arial"/>
                <a:buNone/>
              </a:pPr>
              <a:r>
                <a:rPr lang="fr-FR" sz="2000" b="0" i="0" u="none" strike="noStrike" cap="none">
                  <a:solidFill>
                    <a:schemeClr val="bg2"/>
                  </a:solidFill>
                  <a:latin typeface="Arial"/>
                  <a:ea typeface="Arial"/>
                  <a:cs typeface="Arial"/>
                  <a:sym typeface="Arial"/>
                </a:rPr>
                <a:t>National</a:t>
              </a:r>
              <a:endParaRPr sz="1800" b="0" i="0" u="none" strike="noStrike" cap="none">
                <a:solidFill>
                  <a:schemeClr val="bg2"/>
                </a:solidFill>
                <a:latin typeface="Arial"/>
                <a:ea typeface="Arial"/>
                <a:cs typeface="Arial"/>
                <a:sym typeface="Arial"/>
              </a:endParaRPr>
            </a:p>
          </p:txBody>
        </p:sp>
        <p:sp>
          <p:nvSpPr>
            <p:cNvPr id="385" name="Google Shape;385;p8"/>
            <p:cNvSpPr txBox="1"/>
            <p:nvPr/>
          </p:nvSpPr>
          <p:spPr>
            <a:xfrm>
              <a:off x="6908753" y="1717969"/>
              <a:ext cx="12153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Arial"/>
                <a:buNone/>
              </a:pPr>
              <a:r>
                <a:rPr lang="fr-FR" sz="2000" b="0" i="0" u="none" strike="noStrike" cap="none">
                  <a:solidFill>
                    <a:schemeClr val="bg2"/>
                  </a:solidFill>
                  <a:latin typeface="Arial"/>
                  <a:ea typeface="Arial"/>
                  <a:cs typeface="Arial"/>
                  <a:sym typeface="Arial"/>
                </a:rPr>
                <a:t>Régional</a:t>
              </a:r>
              <a:endParaRPr sz="1400" b="0" i="0" u="none" strike="noStrike" cap="none">
                <a:solidFill>
                  <a:schemeClr val="bg2"/>
                </a:solidFill>
                <a:latin typeface="Arial"/>
                <a:ea typeface="Arial"/>
                <a:cs typeface="Arial"/>
                <a:sym typeface="Arial"/>
              </a:endParaRPr>
            </a:p>
          </p:txBody>
        </p:sp>
        <p:sp>
          <p:nvSpPr>
            <p:cNvPr id="386" name="Google Shape;386;p8"/>
            <p:cNvSpPr txBox="1"/>
            <p:nvPr/>
          </p:nvSpPr>
          <p:spPr>
            <a:xfrm>
              <a:off x="3683386" y="1719061"/>
              <a:ext cx="1949253"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Arial"/>
                <a:buNone/>
              </a:pPr>
              <a:r>
                <a:rPr lang="fr-FR" sz="2000" b="0" i="0" u="none" strike="noStrike" cap="none" dirty="0">
                  <a:solidFill>
                    <a:schemeClr val="bg2"/>
                  </a:solidFill>
                  <a:latin typeface="Arial"/>
                  <a:ea typeface="Arial"/>
                  <a:cs typeface="Arial"/>
                  <a:sym typeface="Arial"/>
                </a:rPr>
                <a:t>Départemental</a:t>
              </a:r>
              <a:endParaRPr sz="1400" b="0" i="0" u="none" strike="noStrike" cap="none" dirty="0">
                <a:solidFill>
                  <a:schemeClr val="bg2"/>
                </a:solidFill>
                <a:latin typeface="Arial"/>
                <a:ea typeface="Arial"/>
                <a:cs typeface="Arial"/>
                <a:sym typeface="Arial"/>
              </a:endParaRPr>
            </a:p>
          </p:txBody>
        </p:sp>
      </p:grpSp>
      <p:sp>
        <p:nvSpPr>
          <p:cNvPr id="387" name="Google Shape;387;p8"/>
          <p:cNvSpPr txBox="1"/>
          <p:nvPr/>
        </p:nvSpPr>
        <p:spPr>
          <a:xfrm>
            <a:off x="7067161" y="5160152"/>
            <a:ext cx="961738"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13 LAM</a:t>
            </a:r>
            <a:endParaRPr sz="1400" b="0" i="0" u="none" strike="noStrike" cap="none">
              <a:solidFill>
                <a:schemeClr val="bg2"/>
              </a:solidFill>
              <a:latin typeface="Arial"/>
              <a:ea typeface="Arial"/>
              <a:cs typeface="Arial"/>
              <a:sym typeface="Arial"/>
            </a:endParaRPr>
          </a:p>
        </p:txBody>
      </p:sp>
      <p:sp>
        <p:nvSpPr>
          <p:cNvPr id="388" name="Google Shape;388;p8"/>
          <p:cNvSpPr txBox="1"/>
          <p:nvPr/>
        </p:nvSpPr>
        <p:spPr>
          <a:xfrm>
            <a:off x="2925962" y="5160149"/>
            <a:ext cx="34641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600"/>
              <a:buFont typeface="Arial"/>
              <a:buNone/>
            </a:pPr>
            <a:r>
              <a:rPr lang="fr-FR" sz="1600" b="0" i="0" u="none" strike="noStrike" cap="none" dirty="0">
                <a:solidFill>
                  <a:schemeClr val="bg2"/>
                </a:solidFill>
                <a:latin typeface="Arial"/>
                <a:ea typeface="Arial"/>
                <a:cs typeface="Arial"/>
                <a:sym typeface="Arial"/>
              </a:rPr>
              <a:t>22 CDAM</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600"/>
              <a:buFont typeface="Arial"/>
              <a:buNone/>
            </a:pPr>
            <a:r>
              <a:rPr lang="fr-FR" sz="1600" b="0" i="0" u="none" strike="noStrike" cap="none" dirty="0">
                <a:solidFill>
                  <a:schemeClr val="bg2"/>
                </a:solidFill>
                <a:latin typeface="Arial"/>
                <a:ea typeface="Arial"/>
                <a:cs typeface="Arial"/>
                <a:sym typeface="Arial"/>
              </a:rPr>
              <a:t>1 Comité territorial</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600"/>
              <a:buFont typeface="Arial"/>
              <a:buNone/>
            </a:pPr>
            <a:r>
              <a:rPr lang="fr-FR" sz="1600" b="0" i="0" u="none" strike="noStrike" cap="none" dirty="0">
                <a:solidFill>
                  <a:schemeClr val="bg2"/>
                </a:solidFill>
                <a:latin typeface="Arial"/>
                <a:ea typeface="Arial"/>
                <a:cs typeface="Arial"/>
                <a:sym typeface="Arial"/>
              </a:rPr>
              <a:t>72 délégués départementaux </a:t>
            </a:r>
            <a:endParaRPr sz="1800" b="0" i="0" u="none" strike="noStrike" cap="none" dirty="0">
              <a:solidFill>
                <a:schemeClr val="bg2"/>
              </a:solidFill>
              <a:latin typeface="Arial"/>
              <a:ea typeface="Arial"/>
              <a:cs typeface="Arial"/>
              <a:sym typeface="Arial"/>
            </a:endParaRPr>
          </a:p>
        </p:txBody>
      </p:sp>
      <p:sp>
        <p:nvSpPr>
          <p:cNvPr id="389" name="Google Shape;389;p8"/>
          <p:cNvSpPr txBox="1"/>
          <p:nvPr/>
        </p:nvSpPr>
        <p:spPr>
          <a:xfrm>
            <a:off x="508909" y="5157004"/>
            <a:ext cx="257557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dirty="0">
                <a:solidFill>
                  <a:schemeClr val="bg2"/>
                </a:solidFill>
                <a:latin typeface="Arial"/>
                <a:ea typeface="Arial"/>
                <a:cs typeface="Arial"/>
                <a:sym typeface="Arial"/>
              </a:rPr>
              <a:t>+ de 850 clubs</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dirty="0">
                <a:solidFill>
                  <a:schemeClr val="bg2"/>
                </a:solidFill>
                <a:latin typeface="Arial"/>
                <a:ea typeface="Arial"/>
                <a:cs typeface="Arial"/>
                <a:sym typeface="Arial"/>
              </a:rPr>
              <a:t>+ de 20 000 licenciés</a:t>
            </a:r>
            <a:endParaRPr sz="1400" b="0" i="0" u="none" strike="noStrike" cap="none" dirty="0">
              <a:solidFill>
                <a:schemeClr val="bg2"/>
              </a:solidFill>
              <a:latin typeface="Arial"/>
              <a:ea typeface="Arial"/>
              <a:cs typeface="Arial"/>
              <a:sym typeface="Arial"/>
            </a:endParaRPr>
          </a:p>
        </p:txBody>
      </p:sp>
      <p:cxnSp>
        <p:nvCxnSpPr>
          <p:cNvPr id="390" name="Google Shape;390;p8"/>
          <p:cNvCxnSpPr/>
          <p:nvPr/>
        </p:nvCxnSpPr>
        <p:spPr>
          <a:xfrm>
            <a:off x="2893671" y="3761772"/>
            <a:ext cx="648182" cy="0"/>
          </a:xfrm>
          <a:prstGeom prst="straightConnector1">
            <a:avLst/>
          </a:prstGeom>
          <a:noFill/>
          <a:ln w="38100" cap="flat" cmpd="sng">
            <a:solidFill>
              <a:schemeClr val="bg2">
                <a:lumMod val="75000"/>
                <a:lumOff val="25000"/>
              </a:schemeClr>
            </a:solidFill>
            <a:prstDash val="solid"/>
            <a:miter lim="800000"/>
            <a:headEnd type="triangle" w="med" len="med"/>
            <a:tailEnd type="triangle" w="med" len="med"/>
          </a:ln>
        </p:spPr>
      </p:cxnSp>
      <p:cxnSp>
        <p:nvCxnSpPr>
          <p:cNvPr id="391" name="Google Shape;391;p8"/>
          <p:cNvCxnSpPr/>
          <p:nvPr/>
        </p:nvCxnSpPr>
        <p:spPr>
          <a:xfrm>
            <a:off x="5771909" y="3761772"/>
            <a:ext cx="648182" cy="0"/>
          </a:xfrm>
          <a:prstGeom prst="straightConnector1">
            <a:avLst/>
          </a:prstGeom>
          <a:noFill/>
          <a:ln w="38100" cap="flat" cmpd="sng">
            <a:solidFill>
              <a:schemeClr val="bg2">
                <a:lumMod val="75000"/>
                <a:lumOff val="25000"/>
              </a:schemeClr>
            </a:solidFill>
            <a:prstDash val="solid"/>
            <a:miter lim="800000"/>
            <a:headEnd type="triangle" w="med" len="med"/>
            <a:tailEnd type="triangle" w="med" len="med"/>
          </a:ln>
        </p:spPr>
      </p:cxnSp>
      <p:cxnSp>
        <p:nvCxnSpPr>
          <p:cNvPr id="392" name="Google Shape;392;p8"/>
          <p:cNvCxnSpPr/>
          <p:nvPr/>
        </p:nvCxnSpPr>
        <p:spPr>
          <a:xfrm>
            <a:off x="8675969" y="3761772"/>
            <a:ext cx="648182" cy="0"/>
          </a:xfrm>
          <a:prstGeom prst="straightConnector1">
            <a:avLst/>
          </a:prstGeom>
          <a:noFill/>
          <a:ln w="38100" cap="flat" cmpd="sng">
            <a:solidFill>
              <a:schemeClr val="bg2">
                <a:lumMod val="75000"/>
                <a:lumOff val="25000"/>
              </a:schemeClr>
            </a:solidFill>
            <a:prstDash val="solid"/>
            <a:miter lim="800000"/>
            <a:headEnd type="triangle" w="med" len="med"/>
            <a:tailEnd type="triangle" w="med" len="med"/>
          </a:ln>
        </p:spPr>
      </p:cxnSp>
      <p:sp>
        <p:nvSpPr>
          <p:cNvPr id="393" name="Google Shape;393;p8"/>
          <p:cNvSpPr txBox="1"/>
          <p:nvPr/>
        </p:nvSpPr>
        <p:spPr>
          <a:xfrm>
            <a:off x="1191875" y="1718490"/>
            <a:ext cx="12153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Arial"/>
              <a:buNone/>
            </a:pPr>
            <a:r>
              <a:rPr lang="fr-FR" sz="2000" b="0" i="0" u="none" strike="noStrike" cap="none" dirty="0">
                <a:solidFill>
                  <a:schemeClr val="bg2"/>
                </a:solidFill>
                <a:latin typeface="Arial"/>
                <a:ea typeface="Arial"/>
                <a:cs typeface="Arial"/>
                <a:sym typeface="Arial"/>
              </a:rPr>
              <a:t>Local</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9"/>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Comité directeur</a:t>
            </a:r>
            <a:endParaRPr dirty="0">
              <a:solidFill>
                <a:schemeClr val="bg2"/>
              </a:solidFill>
            </a:endParaRPr>
          </a:p>
        </p:txBody>
      </p:sp>
      <p:sp>
        <p:nvSpPr>
          <p:cNvPr id="400" name="Google Shape;400;p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9</a:t>
            </a:fld>
            <a:endParaRPr dirty="0">
              <a:solidFill>
                <a:schemeClr val="bg2"/>
              </a:solidFill>
            </a:endParaRPr>
          </a:p>
        </p:txBody>
      </p:sp>
      <p:pic>
        <p:nvPicPr>
          <p:cNvPr id="401" name="Google Shape;401;p9" descr="Une image contenant texte, Visage humain, personne, capture d’écran&#10;&#10;Le contenu généré par l’IA peut être incorrect."/>
          <p:cNvPicPr preferRelativeResize="0"/>
          <p:nvPr/>
        </p:nvPicPr>
        <p:blipFill rotWithShape="1">
          <a:blip r:embed="rId3">
            <a:alphaModFix/>
          </a:blip>
          <a:srcRect/>
          <a:stretch/>
        </p:blipFill>
        <p:spPr>
          <a:xfrm>
            <a:off x="3463636" y="1318318"/>
            <a:ext cx="5264727" cy="5264727"/>
          </a:xfrm>
          <a:prstGeom prst="rect">
            <a:avLst/>
          </a:prstGeom>
          <a:noFill/>
          <a:ln>
            <a:noFill/>
          </a:ln>
        </p:spPr>
      </p:pic>
      <p:sp>
        <p:nvSpPr>
          <p:cNvPr id="402" name="Google Shape;402;p9"/>
          <p:cNvSpPr txBox="1"/>
          <p:nvPr/>
        </p:nvSpPr>
        <p:spPr>
          <a:xfrm>
            <a:off x="130127" y="5844381"/>
            <a:ext cx="3191807" cy="738664"/>
          </a:xfrm>
          <a:prstGeom prst="rect">
            <a:avLst/>
          </a:prstGeom>
          <a:solidFill>
            <a:schemeClr val="accent4">
              <a:lumMod val="40000"/>
              <a:lumOff val="60000"/>
            </a:schemeClr>
          </a:solidFill>
          <a:ln w="2540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chemeClr val="bg2"/>
                </a:solidFill>
                <a:latin typeface="Arial"/>
                <a:ea typeface="Arial"/>
                <a:cs typeface="Arial"/>
                <a:sym typeface="Arial"/>
              </a:rPr>
              <a:t>2 postes vacants </a:t>
            </a:r>
            <a:r>
              <a:rPr lang="fr-FR" sz="1400" b="0" i="0" u="none" strike="noStrike" cap="none" dirty="0">
                <a:solidFill>
                  <a:schemeClr val="bg2"/>
                </a:solidFill>
                <a:latin typeface="Arial"/>
                <a:ea typeface="Arial"/>
                <a:cs typeface="Arial"/>
                <a:sym typeface="Arial"/>
              </a:rPr>
              <a:t>: 2 représentants des sportifs de haut niveau (un homme et une femme)</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10"/>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Bureau exécutif FFAM</a:t>
            </a:r>
            <a:endParaRPr dirty="0">
              <a:solidFill>
                <a:schemeClr val="bg2"/>
              </a:solidFill>
            </a:endParaRPr>
          </a:p>
        </p:txBody>
      </p:sp>
      <p:sp>
        <p:nvSpPr>
          <p:cNvPr id="409" name="Google Shape;409;p1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10</a:t>
            </a:fld>
            <a:endParaRPr dirty="0">
              <a:solidFill>
                <a:schemeClr val="bg2"/>
              </a:solidFill>
            </a:endParaRPr>
          </a:p>
        </p:txBody>
      </p:sp>
      <p:pic>
        <p:nvPicPr>
          <p:cNvPr id="410" name="Google Shape;410;p10" descr="Une image contenant Visage humain, homme, capture d’écran, sourire&#10;&#10;Le contenu généré par l’IA peut être incorrect."/>
          <p:cNvPicPr preferRelativeResize="0"/>
          <p:nvPr/>
        </p:nvPicPr>
        <p:blipFill rotWithShape="1">
          <a:blip r:embed="rId3">
            <a:alphaModFix/>
          </a:blip>
          <a:srcRect/>
          <a:stretch/>
        </p:blipFill>
        <p:spPr>
          <a:xfrm>
            <a:off x="3888342" y="1422018"/>
            <a:ext cx="1744615" cy="1782000"/>
          </a:xfrm>
          <a:prstGeom prst="rect">
            <a:avLst/>
          </a:prstGeom>
          <a:noFill/>
          <a:ln>
            <a:noFill/>
          </a:ln>
        </p:spPr>
      </p:pic>
      <p:sp>
        <p:nvSpPr>
          <p:cNvPr id="411" name="Google Shape;411;p10"/>
          <p:cNvSpPr txBox="1"/>
          <p:nvPr/>
        </p:nvSpPr>
        <p:spPr>
          <a:xfrm>
            <a:off x="3826919" y="3281019"/>
            <a:ext cx="1867459" cy="47501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bg2"/>
                </a:solidFill>
                <a:latin typeface="Arial"/>
                <a:ea typeface="Arial"/>
                <a:cs typeface="Arial"/>
                <a:sym typeface="Arial"/>
              </a:rPr>
              <a:t>Président</a:t>
            </a:r>
            <a:r>
              <a:rPr lang="fr-FR" sz="16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Laurent Henry</a:t>
            </a:r>
            <a:endParaRPr sz="1600" b="0" i="0" u="none" strike="noStrike" cap="none" dirty="0">
              <a:solidFill>
                <a:schemeClr val="bg2"/>
              </a:solidFill>
              <a:latin typeface="Arial"/>
              <a:ea typeface="Arial"/>
              <a:cs typeface="Arial"/>
              <a:sym typeface="Arial"/>
            </a:endParaRPr>
          </a:p>
        </p:txBody>
      </p:sp>
      <p:pic>
        <p:nvPicPr>
          <p:cNvPr id="412" name="Google Shape;412;p10" descr="Une image contenant Visage humain, verres, sourire, Front&#10;&#10;Le contenu généré par l’IA peut être incorrect."/>
          <p:cNvPicPr preferRelativeResize="0"/>
          <p:nvPr/>
        </p:nvPicPr>
        <p:blipFill rotWithShape="1">
          <a:blip r:embed="rId4">
            <a:alphaModFix/>
          </a:blip>
          <a:srcRect/>
          <a:stretch/>
        </p:blipFill>
        <p:spPr>
          <a:xfrm>
            <a:off x="6559045" y="1425618"/>
            <a:ext cx="1778400" cy="1778400"/>
          </a:xfrm>
          <a:prstGeom prst="rect">
            <a:avLst/>
          </a:prstGeom>
          <a:noFill/>
          <a:ln>
            <a:noFill/>
          </a:ln>
        </p:spPr>
      </p:pic>
      <p:sp>
        <p:nvSpPr>
          <p:cNvPr id="413" name="Google Shape;413;p10"/>
          <p:cNvSpPr txBox="1"/>
          <p:nvPr/>
        </p:nvSpPr>
        <p:spPr>
          <a:xfrm>
            <a:off x="6514515" y="3281019"/>
            <a:ext cx="1867459" cy="47501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bg2"/>
                </a:solidFill>
                <a:latin typeface="Arial"/>
                <a:ea typeface="Arial"/>
                <a:cs typeface="Arial"/>
                <a:sym typeface="Arial"/>
              </a:rPr>
              <a:t>Vice-Président</a:t>
            </a:r>
            <a:r>
              <a:rPr lang="fr-FR" sz="16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Louis Didier</a:t>
            </a:r>
            <a:endParaRPr sz="1600" b="0" i="0" u="none" strike="noStrike" cap="none" dirty="0">
              <a:solidFill>
                <a:schemeClr val="bg2"/>
              </a:solidFill>
              <a:latin typeface="Arial"/>
              <a:ea typeface="Arial"/>
              <a:cs typeface="Arial"/>
              <a:sym typeface="Arial"/>
            </a:endParaRPr>
          </a:p>
        </p:txBody>
      </p:sp>
      <p:pic>
        <p:nvPicPr>
          <p:cNvPr id="414" name="Google Shape;414;p10" descr="Une image contenant Visage humain, verres, sourire, portrait&#10;&#10;Le contenu généré par l’IA peut être incorrect."/>
          <p:cNvPicPr preferRelativeResize="0"/>
          <p:nvPr/>
        </p:nvPicPr>
        <p:blipFill rotWithShape="1">
          <a:blip r:embed="rId5">
            <a:alphaModFix/>
          </a:blip>
          <a:srcRect/>
          <a:stretch/>
        </p:blipFill>
        <p:spPr>
          <a:xfrm>
            <a:off x="2380648" y="3964903"/>
            <a:ext cx="1778000" cy="1778000"/>
          </a:xfrm>
          <a:prstGeom prst="rect">
            <a:avLst/>
          </a:prstGeom>
          <a:noFill/>
          <a:ln>
            <a:noFill/>
          </a:ln>
        </p:spPr>
      </p:pic>
      <p:sp>
        <p:nvSpPr>
          <p:cNvPr id="415" name="Google Shape;415;p10"/>
          <p:cNvSpPr txBox="1"/>
          <p:nvPr/>
        </p:nvSpPr>
        <p:spPr>
          <a:xfrm>
            <a:off x="2335918" y="5812754"/>
            <a:ext cx="1867459" cy="47501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bg2"/>
                </a:solidFill>
                <a:latin typeface="Arial"/>
                <a:ea typeface="Arial"/>
                <a:cs typeface="Arial"/>
                <a:sym typeface="Arial"/>
              </a:rPr>
              <a:t>Secrétaire</a:t>
            </a:r>
            <a:r>
              <a:rPr lang="fr-FR" sz="1600" b="0" i="0" u="none" strike="noStrike" cap="none" dirty="0">
                <a:solidFill>
                  <a:schemeClr val="bg2">
                    <a:lumMod val="75000"/>
                    <a:lumOff val="25000"/>
                  </a:schemeClr>
                </a:solidFill>
                <a:latin typeface="Arial"/>
                <a:ea typeface="Arial"/>
                <a:cs typeface="Arial"/>
                <a:sym typeface="Arial"/>
              </a:rPr>
              <a:t> </a:t>
            </a:r>
            <a:endParaRPr sz="1400" b="0" i="0" u="none" strike="noStrike" cap="none" dirty="0">
              <a:solidFill>
                <a:schemeClr val="bg2">
                  <a:lumMod val="75000"/>
                  <a:lumOff val="25000"/>
                </a:schemeClr>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Michèle </a:t>
            </a:r>
            <a:r>
              <a:rPr lang="fr-FR" sz="1600" b="0" i="0" u="none" strike="noStrike" cap="none" dirty="0" err="1">
                <a:solidFill>
                  <a:schemeClr val="bg2"/>
                </a:solidFill>
                <a:latin typeface="Arial"/>
                <a:ea typeface="Arial"/>
                <a:cs typeface="Arial"/>
                <a:sym typeface="Arial"/>
              </a:rPr>
              <a:t>Venec</a:t>
            </a:r>
            <a:endParaRPr sz="1600" b="0" i="0" u="none" strike="noStrike" cap="none" dirty="0">
              <a:solidFill>
                <a:schemeClr val="bg2"/>
              </a:solidFill>
              <a:latin typeface="Arial"/>
              <a:ea typeface="Arial"/>
              <a:cs typeface="Arial"/>
              <a:sym typeface="Arial"/>
            </a:endParaRPr>
          </a:p>
        </p:txBody>
      </p:sp>
      <p:pic>
        <p:nvPicPr>
          <p:cNvPr id="416" name="Google Shape;416;p10" descr="Une image contenant Visage humain, sourire, verres, personne&#10;&#10;Le contenu généré par l’IA peut être incorrect."/>
          <p:cNvPicPr preferRelativeResize="0"/>
          <p:nvPr/>
        </p:nvPicPr>
        <p:blipFill rotWithShape="1">
          <a:blip r:embed="rId6">
            <a:alphaModFix/>
          </a:blip>
          <a:srcRect/>
          <a:stretch/>
        </p:blipFill>
        <p:spPr>
          <a:xfrm>
            <a:off x="5207000" y="3966945"/>
            <a:ext cx="1778000" cy="1778000"/>
          </a:xfrm>
          <a:prstGeom prst="rect">
            <a:avLst/>
          </a:prstGeom>
          <a:noFill/>
          <a:ln>
            <a:noFill/>
          </a:ln>
        </p:spPr>
      </p:pic>
      <p:sp>
        <p:nvSpPr>
          <p:cNvPr id="417" name="Google Shape;417;p10"/>
          <p:cNvSpPr txBox="1"/>
          <p:nvPr/>
        </p:nvSpPr>
        <p:spPr>
          <a:xfrm>
            <a:off x="5162270" y="5812754"/>
            <a:ext cx="1867459" cy="47501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none" strike="noStrike" cap="none" dirty="0">
                <a:solidFill>
                  <a:schemeClr val="bg2"/>
                </a:solidFill>
                <a:latin typeface="Arial"/>
                <a:ea typeface="Arial"/>
                <a:cs typeface="Arial"/>
                <a:sym typeface="Arial"/>
              </a:rPr>
              <a:t>Trésorière</a:t>
            </a:r>
            <a:endParaRPr sz="16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Sandrine </a:t>
            </a:r>
            <a:r>
              <a:rPr lang="fr-FR" sz="1600" b="0" i="0" u="none" strike="noStrike" cap="none" dirty="0" err="1">
                <a:solidFill>
                  <a:schemeClr val="bg2"/>
                </a:solidFill>
                <a:latin typeface="Arial"/>
                <a:ea typeface="Arial"/>
                <a:cs typeface="Arial"/>
                <a:sym typeface="Arial"/>
              </a:rPr>
              <a:t>Duszko</a:t>
            </a:r>
            <a:endParaRPr sz="1600" b="0" i="0" u="none" strike="noStrike" cap="none" dirty="0">
              <a:solidFill>
                <a:schemeClr val="bg2"/>
              </a:solidFill>
              <a:latin typeface="Arial"/>
              <a:ea typeface="Arial"/>
              <a:cs typeface="Arial"/>
              <a:sym typeface="Arial"/>
            </a:endParaRPr>
          </a:p>
        </p:txBody>
      </p:sp>
      <p:pic>
        <p:nvPicPr>
          <p:cNvPr id="418" name="Google Shape;418;p10" descr="Une image contenant Visage humain, personne, homme, sourire&#10;&#10;Le contenu généré par l’IA peut être incorrect."/>
          <p:cNvPicPr preferRelativeResize="0"/>
          <p:nvPr/>
        </p:nvPicPr>
        <p:blipFill rotWithShape="1">
          <a:blip r:embed="rId7">
            <a:alphaModFix/>
          </a:blip>
          <a:srcRect/>
          <a:stretch/>
        </p:blipFill>
        <p:spPr>
          <a:xfrm>
            <a:off x="7985823" y="3964903"/>
            <a:ext cx="1778000" cy="1778000"/>
          </a:xfrm>
          <a:prstGeom prst="rect">
            <a:avLst/>
          </a:prstGeom>
          <a:noFill/>
          <a:ln>
            <a:noFill/>
          </a:ln>
        </p:spPr>
      </p:pic>
      <p:sp>
        <p:nvSpPr>
          <p:cNvPr id="419" name="Google Shape;419;p10"/>
          <p:cNvSpPr txBox="1"/>
          <p:nvPr/>
        </p:nvSpPr>
        <p:spPr>
          <a:xfrm>
            <a:off x="7784179" y="5812754"/>
            <a:ext cx="2181287" cy="6953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chemeClr val="bg2"/>
                </a:solidFill>
                <a:latin typeface="Arial"/>
                <a:ea typeface="Arial"/>
                <a:cs typeface="Arial"/>
                <a:sym typeface="Arial"/>
              </a:rPr>
              <a:t>Vice-Président délégué à la communication</a:t>
            </a:r>
            <a:r>
              <a:rPr lang="fr-FR" sz="14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Alex </a:t>
            </a:r>
            <a:r>
              <a:rPr lang="fr-FR" sz="1600" b="0" i="0" u="none" strike="noStrike" cap="none" dirty="0" err="1">
                <a:solidFill>
                  <a:schemeClr val="bg2"/>
                </a:solidFill>
                <a:latin typeface="Arial"/>
                <a:ea typeface="Arial"/>
                <a:cs typeface="Arial"/>
                <a:sym typeface="Arial"/>
              </a:rPr>
              <a:t>Gouillon</a:t>
            </a:r>
            <a:endParaRPr sz="1600" b="0" i="0" u="none" strike="noStrike" cap="none" dirty="0">
              <a:solidFill>
                <a:schemeClr val="bg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105"/>
          <p:cNvSpPr txBox="1">
            <a:spLocks noGrp="1"/>
          </p:cNvSpPr>
          <p:nvPr>
            <p:ph type="title"/>
          </p:nvPr>
        </p:nvSpPr>
        <p:spPr>
          <a:xfrm>
            <a:off x="838200" y="3658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Commissions statutaires et Comités de pilotage</a:t>
            </a:r>
            <a:endParaRPr dirty="0">
              <a:solidFill>
                <a:schemeClr val="bg2"/>
              </a:solidFill>
            </a:endParaRPr>
          </a:p>
        </p:txBody>
      </p:sp>
      <p:sp>
        <p:nvSpPr>
          <p:cNvPr id="426" name="Google Shape;426;p105"/>
          <p:cNvSpPr/>
          <p:nvPr/>
        </p:nvSpPr>
        <p:spPr>
          <a:xfrm>
            <a:off x="9790061" y="4332080"/>
            <a:ext cx="2171700" cy="536400"/>
          </a:xfrm>
          <a:prstGeom prst="roundRect">
            <a:avLst>
              <a:gd name="adj" fmla="val 16667"/>
            </a:avLst>
          </a:prstGeom>
          <a:solidFill>
            <a:srgbClr val="D9E5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manifestation</a:t>
            </a:r>
            <a:endParaRPr sz="1400" b="0" i="0" u="none" strike="noStrike" cap="none">
              <a:solidFill>
                <a:schemeClr val="bg2"/>
              </a:solidFill>
              <a:latin typeface="Arial"/>
              <a:ea typeface="Arial"/>
              <a:cs typeface="Arial"/>
              <a:sym typeface="Arial"/>
            </a:endParaRPr>
          </a:p>
        </p:txBody>
      </p:sp>
      <p:sp>
        <p:nvSpPr>
          <p:cNvPr id="427" name="Google Shape;427;p105"/>
          <p:cNvSpPr/>
          <p:nvPr/>
        </p:nvSpPr>
        <p:spPr>
          <a:xfrm>
            <a:off x="9790061" y="2515542"/>
            <a:ext cx="2171700" cy="536400"/>
          </a:xfrm>
          <a:prstGeom prst="roundRect">
            <a:avLst>
              <a:gd name="adj" fmla="val 16667"/>
            </a:avLst>
          </a:prstGeom>
          <a:solidFill>
            <a:srgbClr val="D9E5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partenariats et sponsoring</a:t>
            </a:r>
            <a:endParaRPr sz="1400" b="0" i="0" u="none" strike="noStrike" cap="none">
              <a:solidFill>
                <a:schemeClr val="bg2"/>
              </a:solidFill>
              <a:latin typeface="Arial"/>
              <a:ea typeface="Arial"/>
              <a:cs typeface="Arial"/>
              <a:sym typeface="Arial"/>
            </a:endParaRPr>
          </a:p>
        </p:txBody>
      </p:sp>
      <p:sp>
        <p:nvSpPr>
          <p:cNvPr id="428" name="Google Shape;428;p105"/>
          <p:cNvSpPr/>
          <p:nvPr/>
        </p:nvSpPr>
        <p:spPr>
          <a:xfrm>
            <a:off x="9790061" y="3264774"/>
            <a:ext cx="2171700" cy="854474"/>
          </a:xfrm>
          <a:prstGeom prst="roundRect">
            <a:avLst>
              <a:gd name="adj" fmla="val 16667"/>
            </a:avLst>
          </a:prstGeom>
          <a:solidFill>
            <a:srgbClr val="D9E5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Représentants CCRAGALS </a:t>
            </a:r>
            <a:endParaRPr sz="14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fr-FR" sz="1100" b="0" i="1" u="none" strike="noStrike" cap="none">
                <a:solidFill>
                  <a:schemeClr val="bg2"/>
                </a:solidFill>
                <a:latin typeface="Arial"/>
                <a:ea typeface="Arial"/>
                <a:cs typeface="Arial"/>
                <a:sym typeface="Arial"/>
              </a:rPr>
              <a:t>(Comité Consultatif Régional de l’Aviation Générale et de l’Aviation Légère et Sportive)</a:t>
            </a:r>
            <a:endParaRPr sz="1200" b="0" i="1" u="none" strike="noStrike" cap="none">
              <a:solidFill>
                <a:schemeClr val="bg2"/>
              </a:solidFill>
              <a:latin typeface="Arial"/>
              <a:ea typeface="Arial"/>
              <a:cs typeface="Arial"/>
              <a:sym typeface="Arial"/>
            </a:endParaRPr>
          </a:p>
        </p:txBody>
      </p:sp>
      <p:grpSp>
        <p:nvGrpSpPr>
          <p:cNvPr id="429" name="Google Shape;429;p105"/>
          <p:cNvGrpSpPr/>
          <p:nvPr/>
        </p:nvGrpSpPr>
        <p:grpSpPr>
          <a:xfrm>
            <a:off x="374076" y="2515542"/>
            <a:ext cx="1884025" cy="4206226"/>
            <a:chOff x="6465782" y="2561175"/>
            <a:chExt cx="1884025" cy="4206226"/>
          </a:xfrm>
        </p:grpSpPr>
        <p:sp>
          <p:nvSpPr>
            <p:cNvPr id="430" name="Google Shape;430;p105"/>
            <p:cNvSpPr/>
            <p:nvPr/>
          </p:nvSpPr>
          <p:spPr>
            <a:xfrm>
              <a:off x="6468625" y="3301631"/>
              <a:ext cx="1881182" cy="536400"/>
            </a:xfrm>
            <a:prstGeom prst="roundRect">
              <a:avLst>
                <a:gd name="adj" fmla="val 16667"/>
              </a:avLst>
            </a:prstGeom>
            <a:solidFill>
              <a:srgbClr val="FFA59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juges et arbitres</a:t>
              </a:r>
              <a:endParaRPr sz="1400" b="0" i="0" u="none" strike="noStrike" cap="none">
                <a:solidFill>
                  <a:schemeClr val="bg2"/>
                </a:solidFill>
                <a:latin typeface="Arial"/>
                <a:ea typeface="Arial"/>
                <a:cs typeface="Arial"/>
                <a:sym typeface="Arial"/>
              </a:endParaRPr>
            </a:p>
          </p:txBody>
        </p:sp>
        <p:sp>
          <p:nvSpPr>
            <p:cNvPr id="431" name="Google Shape;431;p105"/>
            <p:cNvSpPr/>
            <p:nvPr/>
          </p:nvSpPr>
          <p:spPr>
            <a:xfrm>
              <a:off x="6471468" y="2561175"/>
              <a:ext cx="1875496" cy="538180"/>
            </a:xfrm>
            <a:prstGeom prst="roundRect">
              <a:avLst>
                <a:gd name="adj" fmla="val 16667"/>
              </a:avLst>
            </a:prstGeom>
            <a:solidFill>
              <a:srgbClr val="FFA59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nationale médicale</a:t>
              </a:r>
              <a:endParaRPr sz="1400" b="0" i="0" u="none" strike="noStrike" cap="none">
                <a:solidFill>
                  <a:schemeClr val="bg2"/>
                </a:solidFill>
                <a:latin typeface="Arial"/>
                <a:ea typeface="Arial"/>
                <a:cs typeface="Arial"/>
                <a:sym typeface="Arial"/>
              </a:endParaRPr>
            </a:p>
          </p:txBody>
        </p:sp>
        <p:sp>
          <p:nvSpPr>
            <p:cNvPr id="432" name="Google Shape;432;p105"/>
            <p:cNvSpPr/>
            <p:nvPr/>
          </p:nvSpPr>
          <p:spPr>
            <a:xfrm>
              <a:off x="6468625" y="4035962"/>
              <a:ext cx="1881182" cy="536400"/>
            </a:xfrm>
            <a:prstGeom prst="roundRect">
              <a:avLst>
                <a:gd name="adj" fmla="val 16667"/>
              </a:avLst>
            </a:prstGeom>
            <a:solidFill>
              <a:srgbClr val="FFA59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des sportifs de haut niveau</a:t>
              </a:r>
              <a:endParaRPr sz="1400" b="0" i="0" u="none" strike="noStrike" cap="none">
                <a:solidFill>
                  <a:schemeClr val="bg2"/>
                </a:solidFill>
                <a:latin typeface="Arial"/>
                <a:ea typeface="Arial"/>
                <a:cs typeface="Arial"/>
                <a:sym typeface="Arial"/>
              </a:endParaRPr>
            </a:p>
          </p:txBody>
        </p:sp>
        <p:sp>
          <p:nvSpPr>
            <p:cNvPr id="433" name="Google Shape;433;p105"/>
            <p:cNvSpPr/>
            <p:nvPr/>
          </p:nvSpPr>
          <p:spPr>
            <a:xfrm>
              <a:off x="6468625" y="4770293"/>
              <a:ext cx="1881182" cy="536400"/>
            </a:xfrm>
            <a:prstGeom prst="roundRect">
              <a:avLst>
                <a:gd name="adj" fmla="val 16667"/>
              </a:avLst>
            </a:prstGeom>
            <a:solidFill>
              <a:srgbClr val="FFA59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dirty="0">
                  <a:solidFill>
                    <a:schemeClr val="bg2"/>
                  </a:solidFill>
                  <a:latin typeface="Arial"/>
                  <a:ea typeface="Arial"/>
                  <a:cs typeface="Arial"/>
                  <a:sym typeface="Arial"/>
                </a:rPr>
                <a:t>Commission d’éthique</a:t>
              </a:r>
              <a:endParaRPr sz="1400" b="0" i="0" u="none" strike="noStrike" cap="none" dirty="0">
                <a:solidFill>
                  <a:schemeClr val="bg2"/>
                </a:solidFill>
                <a:latin typeface="Arial"/>
                <a:ea typeface="Arial"/>
                <a:cs typeface="Arial"/>
                <a:sym typeface="Arial"/>
              </a:endParaRPr>
            </a:p>
          </p:txBody>
        </p:sp>
        <p:sp>
          <p:nvSpPr>
            <p:cNvPr id="434" name="Google Shape;434;p105"/>
            <p:cNvSpPr/>
            <p:nvPr/>
          </p:nvSpPr>
          <p:spPr>
            <a:xfrm>
              <a:off x="6465782" y="5433457"/>
              <a:ext cx="1881182" cy="670779"/>
            </a:xfrm>
            <a:prstGeom prst="roundRect">
              <a:avLst>
                <a:gd name="adj" fmla="val 16667"/>
              </a:avLst>
            </a:prstGeom>
            <a:solidFill>
              <a:srgbClr val="FFA59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disciplinaire de première instance</a:t>
              </a:r>
              <a:endParaRPr sz="1400" b="0" i="0" u="none" strike="noStrike" cap="none">
                <a:solidFill>
                  <a:schemeClr val="bg2"/>
                </a:solidFill>
                <a:latin typeface="Arial"/>
                <a:ea typeface="Arial"/>
                <a:cs typeface="Arial"/>
                <a:sym typeface="Arial"/>
              </a:endParaRPr>
            </a:p>
          </p:txBody>
        </p:sp>
        <p:sp>
          <p:nvSpPr>
            <p:cNvPr id="435" name="Google Shape;435;p105"/>
            <p:cNvSpPr/>
            <p:nvPr/>
          </p:nvSpPr>
          <p:spPr>
            <a:xfrm>
              <a:off x="6465782" y="6231001"/>
              <a:ext cx="1881182" cy="536400"/>
            </a:xfrm>
            <a:prstGeom prst="roundRect">
              <a:avLst>
                <a:gd name="adj" fmla="val 16667"/>
              </a:avLst>
            </a:prstGeom>
            <a:solidFill>
              <a:srgbClr val="FFA590"/>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disciplinaire d’appel</a:t>
              </a:r>
              <a:endParaRPr sz="1400" b="0" i="0" u="none" strike="noStrike" cap="none">
                <a:solidFill>
                  <a:schemeClr val="bg2"/>
                </a:solidFill>
                <a:latin typeface="Arial"/>
                <a:ea typeface="Arial"/>
                <a:cs typeface="Arial"/>
                <a:sym typeface="Arial"/>
              </a:endParaRPr>
            </a:p>
          </p:txBody>
        </p:sp>
      </p:grpSp>
      <p:sp>
        <p:nvSpPr>
          <p:cNvPr id="436" name="Google Shape;436;p105"/>
          <p:cNvSpPr/>
          <p:nvPr/>
        </p:nvSpPr>
        <p:spPr>
          <a:xfrm>
            <a:off x="230239" y="1726419"/>
            <a:ext cx="2171700" cy="638206"/>
          </a:xfrm>
          <a:prstGeom prst="roundRect">
            <a:avLst>
              <a:gd name="adj" fmla="val 16667"/>
            </a:avLst>
          </a:prstGeom>
          <a:noFill/>
          <a:ln w="31750" cap="flat" cmpd="sng">
            <a:solidFill>
              <a:srgbClr val="FFA59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chemeClr val="bg2"/>
                </a:solidFill>
                <a:latin typeface="Arial"/>
                <a:ea typeface="Arial"/>
                <a:cs typeface="Arial"/>
                <a:sym typeface="Arial"/>
              </a:rPr>
              <a:t>Commissions statutaires</a:t>
            </a:r>
            <a:endParaRPr sz="1400" b="1" i="0" u="none" strike="noStrike" cap="none" dirty="0">
              <a:solidFill>
                <a:schemeClr val="bg2"/>
              </a:solidFill>
              <a:latin typeface="Arial"/>
              <a:ea typeface="Arial"/>
              <a:cs typeface="Arial"/>
              <a:sym typeface="Arial"/>
            </a:endParaRPr>
          </a:p>
        </p:txBody>
      </p:sp>
      <p:grpSp>
        <p:nvGrpSpPr>
          <p:cNvPr id="437" name="Google Shape;437;p105"/>
          <p:cNvGrpSpPr/>
          <p:nvPr/>
        </p:nvGrpSpPr>
        <p:grpSpPr>
          <a:xfrm>
            <a:off x="3782453" y="1726419"/>
            <a:ext cx="4605228" cy="4866886"/>
            <a:chOff x="205011" y="1667166"/>
            <a:chExt cx="4605228" cy="4866886"/>
          </a:xfrm>
        </p:grpSpPr>
        <p:grpSp>
          <p:nvGrpSpPr>
            <p:cNvPr id="438" name="Google Shape;438;p105"/>
            <p:cNvGrpSpPr/>
            <p:nvPr/>
          </p:nvGrpSpPr>
          <p:grpSpPr>
            <a:xfrm>
              <a:off x="262322" y="2456289"/>
              <a:ext cx="2171700" cy="1818630"/>
              <a:chOff x="1798970" y="1632966"/>
              <a:chExt cx="2171700" cy="1818630"/>
            </a:xfrm>
          </p:grpSpPr>
          <p:sp>
            <p:nvSpPr>
              <p:cNvPr id="439" name="Google Shape;439;p105"/>
              <p:cNvSpPr/>
              <p:nvPr/>
            </p:nvSpPr>
            <p:spPr>
              <a:xfrm>
                <a:off x="1798970" y="1632966"/>
                <a:ext cx="2171700" cy="1818630"/>
              </a:xfrm>
              <a:prstGeom prst="roundRect">
                <a:avLst>
                  <a:gd name="adj" fmla="val 16667"/>
                </a:avLst>
              </a:prstGeom>
              <a:solidFill>
                <a:srgbClr val="FCD3A3"/>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Comité pilotage des activités sportives</a:t>
                </a:r>
                <a:endParaRPr sz="1400" b="0" i="0" u="none" strike="noStrike" cap="none">
                  <a:solidFill>
                    <a:schemeClr val="bg2"/>
                  </a:solidFill>
                  <a:latin typeface="Arial"/>
                  <a:ea typeface="Arial"/>
                  <a:cs typeface="Arial"/>
                  <a:sym typeface="Arial"/>
                </a:endParaRPr>
              </a:p>
            </p:txBody>
          </p:sp>
          <p:sp>
            <p:nvSpPr>
              <p:cNvPr id="440" name="Google Shape;440;p105"/>
              <p:cNvSpPr/>
              <p:nvPr/>
            </p:nvSpPr>
            <p:spPr>
              <a:xfrm>
                <a:off x="1935949" y="2820230"/>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Comité de sélection équipes de France</a:t>
                </a:r>
                <a:endParaRPr sz="1400" b="0" i="0" u="none" strike="noStrike" cap="none">
                  <a:solidFill>
                    <a:schemeClr val="bg2"/>
                  </a:solidFill>
                  <a:latin typeface="Arial"/>
                  <a:ea typeface="Arial"/>
                  <a:cs typeface="Arial"/>
                  <a:sym typeface="Arial"/>
                </a:endParaRPr>
              </a:p>
            </p:txBody>
          </p:sp>
          <p:sp>
            <p:nvSpPr>
              <p:cNvPr id="441" name="Google Shape;441;p105"/>
              <p:cNvSpPr/>
              <p:nvPr/>
            </p:nvSpPr>
            <p:spPr>
              <a:xfrm>
                <a:off x="1935950" y="2266527"/>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Groupes de travail - GT</a:t>
                </a:r>
                <a:endParaRPr sz="1400" b="0" i="0" u="none" strike="noStrike" cap="none">
                  <a:solidFill>
                    <a:schemeClr val="bg2"/>
                  </a:solidFill>
                  <a:latin typeface="Arial"/>
                  <a:ea typeface="Arial"/>
                  <a:cs typeface="Arial"/>
                  <a:sym typeface="Arial"/>
                </a:endParaRPr>
              </a:p>
            </p:txBody>
          </p:sp>
        </p:grpSp>
        <p:grpSp>
          <p:nvGrpSpPr>
            <p:cNvPr id="442" name="Google Shape;442;p105"/>
            <p:cNvGrpSpPr/>
            <p:nvPr/>
          </p:nvGrpSpPr>
          <p:grpSpPr>
            <a:xfrm>
              <a:off x="205011" y="4412635"/>
              <a:ext cx="2171700" cy="2121417"/>
              <a:chOff x="2994194" y="1617053"/>
              <a:chExt cx="2171700" cy="2121417"/>
            </a:xfrm>
          </p:grpSpPr>
          <p:grpSp>
            <p:nvGrpSpPr>
              <p:cNvPr id="443" name="Google Shape;443;p105"/>
              <p:cNvGrpSpPr/>
              <p:nvPr/>
            </p:nvGrpSpPr>
            <p:grpSpPr>
              <a:xfrm>
                <a:off x="2994194" y="1617053"/>
                <a:ext cx="2171700" cy="2121417"/>
                <a:chOff x="1741659" y="1607537"/>
                <a:chExt cx="2171700" cy="2121417"/>
              </a:xfrm>
            </p:grpSpPr>
            <p:sp>
              <p:nvSpPr>
                <p:cNvPr id="444" name="Google Shape;444;p105"/>
                <p:cNvSpPr/>
                <p:nvPr/>
              </p:nvSpPr>
              <p:spPr>
                <a:xfrm>
                  <a:off x="1741659" y="1607537"/>
                  <a:ext cx="2171700" cy="2121417"/>
                </a:xfrm>
                <a:prstGeom prst="roundRect">
                  <a:avLst>
                    <a:gd name="adj" fmla="val 16667"/>
                  </a:avLst>
                </a:prstGeom>
                <a:solidFill>
                  <a:srgbClr val="FCD3A3"/>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Comité pilotage formation</a:t>
                  </a:r>
                  <a:endParaRPr sz="1400" b="0" i="0" u="none" strike="noStrike" cap="none">
                    <a:solidFill>
                      <a:schemeClr val="bg2"/>
                    </a:solidFill>
                    <a:latin typeface="Arial"/>
                    <a:ea typeface="Arial"/>
                    <a:cs typeface="Arial"/>
                    <a:sym typeface="Arial"/>
                  </a:endParaRPr>
                </a:p>
              </p:txBody>
            </p:sp>
            <p:sp>
              <p:nvSpPr>
                <p:cNvPr id="445" name="Google Shape;445;p105"/>
                <p:cNvSpPr/>
                <p:nvPr/>
              </p:nvSpPr>
              <p:spPr>
                <a:xfrm>
                  <a:off x="1935949" y="2606019"/>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qualification formateurs</a:t>
                  </a:r>
                  <a:endParaRPr sz="1400" b="0" i="0" u="none" strike="noStrike" cap="none">
                    <a:solidFill>
                      <a:schemeClr val="bg2"/>
                    </a:solidFill>
                    <a:latin typeface="Arial"/>
                    <a:ea typeface="Arial"/>
                    <a:cs typeface="Arial"/>
                    <a:sym typeface="Arial"/>
                  </a:endParaRPr>
                </a:p>
              </p:txBody>
            </p:sp>
            <p:sp>
              <p:nvSpPr>
                <p:cNvPr id="446" name="Google Shape;446;p105"/>
                <p:cNvSpPr/>
                <p:nvPr/>
              </p:nvSpPr>
              <p:spPr>
                <a:xfrm>
                  <a:off x="1935949" y="2056684"/>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EFAM</a:t>
                  </a:r>
                  <a:endParaRPr sz="1400" b="0" i="0" u="none" strike="noStrike" cap="none">
                    <a:solidFill>
                      <a:schemeClr val="bg2"/>
                    </a:solidFill>
                    <a:latin typeface="Arial"/>
                    <a:ea typeface="Arial"/>
                    <a:cs typeface="Arial"/>
                    <a:sym typeface="Arial"/>
                  </a:endParaRPr>
                </a:p>
              </p:txBody>
            </p:sp>
          </p:grpSp>
          <p:sp>
            <p:nvSpPr>
              <p:cNvPr id="447" name="Google Shape;447;p105"/>
              <p:cNvSpPr/>
              <p:nvPr/>
            </p:nvSpPr>
            <p:spPr>
              <a:xfrm>
                <a:off x="3188484" y="3164870"/>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diplômes fédéraux</a:t>
                </a:r>
                <a:endParaRPr sz="1400" b="0" i="0" u="none" strike="noStrike" cap="none">
                  <a:solidFill>
                    <a:schemeClr val="bg2"/>
                  </a:solidFill>
                  <a:latin typeface="Arial"/>
                  <a:ea typeface="Arial"/>
                  <a:cs typeface="Arial"/>
                  <a:sym typeface="Arial"/>
                </a:endParaRPr>
              </a:p>
            </p:txBody>
          </p:sp>
        </p:grpSp>
        <p:grpSp>
          <p:nvGrpSpPr>
            <p:cNvPr id="448" name="Google Shape;448;p105"/>
            <p:cNvGrpSpPr/>
            <p:nvPr/>
          </p:nvGrpSpPr>
          <p:grpSpPr>
            <a:xfrm>
              <a:off x="2638539" y="2455141"/>
              <a:ext cx="2171700" cy="2923011"/>
              <a:chOff x="5749319" y="1156655"/>
              <a:chExt cx="2171700" cy="2923011"/>
            </a:xfrm>
          </p:grpSpPr>
          <p:grpSp>
            <p:nvGrpSpPr>
              <p:cNvPr id="449" name="Google Shape;449;p105"/>
              <p:cNvGrpSpPr/>
              <p:nvPr/>
            </p:nvGrpSpPr>
            <p:grpSpPr>
              <a:xfrm>
                <a:off x="5749319" y="1156655"/>
                <a:ext cx="2171700" cy="2923011"/>
                <a:chOff x="3022784" y="1156655"/>
                <a:chExt cx="2171700" cy="2923011"/>
              </a:xfrm>
            </p:grpSpPr>
            <p:grpSp>
              <p:nvGrpSpPr>
                <p:cNvPr id="450" name="Google Shape;450;p105"/>
                <p:cNvGrpSpPr/>
                <p:nvPr/>
              </p:nvGrpSpPr>
              <p:grpSpPr>
                <a:xfrm>
                  <a:off x="3022784" y="1156655"/>
                  <a:ext cx="2171700" cy="2923011"/>
                  <a:chOff x="1770249" y="1147139"/>
                  <a:chExt cx="2171700" cy="2923011"/>
                </a:xfrm>
              </p:grpSpPr>
              <p:sp>
                <p:nvSpPr>
                  <p:cNvPr id="451" name="Google Shape;451;p105"/>
                  <p:cNvSpPr/>
                  <p:nvPr/>
                </p:nvSpPr>
                <p:spPr>
                  <a:xfrm>
                    <a:off x="1770249" y="1147139"/>
                    <a:ext cx="2171700" cy="2923011"/>
                  </a:xfrm>
                  <a:prstGeom prst="roundRect">
                    <a:avLst>
                      <a:gd name="adj" fmla="val 16667"/>
                    </a:avLst>
                  </a:prstGeom>
                  <a:solidFill>
                    <a:srgbClr val="FCD3A3"/>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Comité pilotage clubs et engagement bénévole</a:t>
                    </a:r>
                    <a:endParaRPr sz="1400" b="0" i="0" u="none" strike="noStrike" cap="none">
                      <a:solidFill>
                        <a:schemeClr val="bg2"/>
                      </a:solidFill>
                      <a:latin typeface="Arial"/>
                      <a:ea typeface="Arial"/>
                      <a:cs typeface="Arial"/>
                      <a:sym typeface="Arial"/>
                    </a:endParaRPr>
                  </a:p>
                </p:txBody>
              </p:sp>
              <p:sp>
                <p:nvSpPr>
                  <p:cNvPr id="452" name="Google Shape;452;p105"/>
                  <p:cNvSpPr/>
                  <p:nvPr/>
                </p:nvSpPr>
                <p:spPr>
                  <a:xfrm>
                    <a:off x="1949575" y="2352392"/>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féminine</a:t>
                    </a:r>
                    <a:endParaRPr sz="1400" b="0" i="0" u="none" strike="noStrike" cap="none">
                      <a:solidFill>
                        <a:schemeClr val="bg2"/>
                      </a:solidFill>
                      <a:latin typeface="Arial"/>
                      <a:ea typeface="Arial"/>
                      <a:cs typeface="Arial"/>
                      <a:sym typeface="Arial"/>
                    </a:endParaRPr>
                  </a:p>
                </p:txBody>
              </p:sp>
              <p:sp>
                <p:nvSpPr>
                  <p:cNvPr id="453" name="Google Shape;453;p105"/>
                  <p:cNvSpPr/>
                  <p:nvPr/>
                </p:nvSpPr>
                <p:spPr>
                  <a:xfrm>
                    <a:off x="1955828" y="1782642"/>
                    <a:ext cx="1833563" cy="398806"/>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engagement bénévole</a:t>
                    </a:r>
                    <a:endParaRPr sz="1400" b="0" i="0" u="none" strike="noStrike" cap="none">
                      <a:solidFill>
                        <a:schemeClr val="bg2"/>
                      </a:solidFill>
                      <a:latin typeface="Arial"/>
                      <a:ea typeface="Arial"/>
                      <a:cs typeface="Arial"/>
                      <a:sym typeface="Arial"/>
                    </a:endParaRPr>
                  </a:p>
                </p:txBody>
              </p:sp>
            </p:grpSp>
            <p:sp>
              <p:nvSpPr>
                <p:cNvPr id="454" name="Google Shape;454;p105"/>
                <p:cNvSpPr/>
                <p:nvPr/>
              </p:nvSpPr>
              <p:spPr>
                <a:xfrm>
                  <a:off x="3202110" y="2926655"/>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a:solidFill>
                        <a:schemeClr val="bg2"/>
                      </a:solidFill>
                      <a:latin typeface="Arial"/>
                      <a:ea typeface="Arial"/>
                      <a:cs typeface="Arial"/>
                      <a:sym typeface="Arial"/>
                    </a:rPr>
                    <a:t>Commission handicap</a:t>
                  </a:r>
                  <a:endParaRPr sz="1400" b="0" i="0" u="none" strike="noStrike" cap="none">
                    <a:solidFill>
                      <a:schemeClr val="bg2"/>
                    </a:solidFill>
                    <a:latin typeface="Arial"/>
                    <a:ea typeface="Arial"/>
                    <a:cs typeface="Arial"/>
                    <a:sym typeface="Arial"/>
                  </a:endParaRPr>
                </a:p>
              </p:txBody>
            </p:sp>
          </p:grpSp>
          <p:sp>
            <p:nvSpPr>
              <p:cNvPr id="455" name="Google Shape;455;p105"/>
              <p:cNvSpPr/>
              <p:nvPr/>
            </p:nvSpPr>
            <p:spPr>
              <a:xfrm>
                <a:off x="5938264" y="3495338"/>
                <a:ext cx="1833563" cy="399600"/>
              </a:xfrm>
              <a:prstGeom prst="roundRect">
                <a:avLst>
                  <a:gd name="adj" fmla="val 16667"/>
                </a:avLst>
              </a:prstGeom>
              <a:solidFill>
                <a:srgbClr val="FCD3A3"/>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fr-FR" sz="1200" b="0" i="0" u="none" strike="noStrike" cap="none" dirty="0">
                    <a:solidFill>
                      <a:schemeClr val="bg2"/>
                    </a:solidFill>
                    <a:latin typeface="Arial"/>
                    <a:ea typeface="Arial"/>
                    <a:cs typeface="Arial"/>
                    <a:sym typeface="Arial"/>
                  </a:rPr>
                  <a:t>Commission subventions</a:t>
                </a:r>
                <a:endParaRPr sz="1400" b="0" i="0" u="none" strike="noStrike" cap="none" dirty="0">
                  <a:solidFill>
                    <a:schemeClr val="bg2"/>
                  </a:solidFill>
                  <a:latin typeface="Arial"/>
                  <a:ea typeface="Arial"/>
                  <a:cs typeface="Arial"/>
                  <a:sym typeface="Arial"/>
                </a:endParaRPr>
              </a:p>
            </p:txBody>
          </p:sp>
        </p:grpSp>
        <p:sp>
          <p:nvSpPr>
            <p:cNvPr id="456" name="Google Shape;456;p105"/>
            <p:cNvSpPr/>
            <p:nvPr/>
          </p:nvSpPr>
          <p:spPr>
            <a:xfrm>
              <a:off x="1432708" y="1667166"/>
              <a:ext cx="2171700" cy="638206"/>
            </a:xfrm>
            <a:prstGeom prst="roundRect">
              <a:avLst>
                <a:gd name="adj" fmla="val 16667"/>
              </a:avLst>
            </a:prstGeom>
            <a:noFill/>
            <a:ln w="3175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chemeClr val="bg2"/>
                  </a:solidFill>
                  <a:latin typeface="Arial"/>
                  <a:ea typeface="Arial"/>
                  <a:cs typeface="Arial"/>
                  <a:sym typeface="Arial"/>
                </a:rPr>
                <a:t>Comités de pilotage</a:t>
              </a:r>
              <a:endParaRPr sz="1400" b="1" i="0" u="none" strike="noStrike" cap="none" dirty="0">
                <a:solidFill>
                  <a:schemeClr val="bg2"/>
                </a:solidFill>
                <a:latin typeface="Arial"/>
                <a:ea typeface="Arial"/>
                <a:cs typeface="Arial"/>
                <a:sym typeface="Arial"/>
              </a:endParaRPr>
            </a:p>
          </p:txBody>
        </p:sp>
      </p:grpSp>
      <p:sp>
        <p:nvSpPr>
          <p:cNvPr id="457" name="Google Shape;457;p105"/>
          <p:cNvSpPr/>
          <p:nvPr/>
        </p:nvSpPr>
        <p:spPr>
          <a:xfrm>
            <a:off x="9790061" y="1726419"/>
            <a:ext cx="2171700" cy="638206"/>
          </a:xfrm>
          <a:prstGeom prst="roundRect">
            <a:avLst>
              <a:gd name="adj" fmla="val 16667"/>
            </a:avLst>
          </a:prstGeom>
          <a:noFill/>
          <a:ln w="3175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fr-FR" sz="1400" b="1" i="0" u="none" strike="noStrike" cap="none" dirty="0">
                <a:solidFill>
                  <a:schemeClr val="bg2"/>
                </a:solidFill>
                <a:latin typeface="Arial"/>
                <a:ea typeface="Arial"/>
                <a:cs typeface="Arial"/>
                <a:sym typeface="Arial"/>
              </a:rPr>
              <a:t>Commissions</a:t>
            </a:r>
            <a:endParaRPr sz="1400" b="1" i="0" u="none" strike="noStrike" cap="none" dirty="0">
              <a:solidFill>
                <a:schemeClr val="bg2"/>
              </a:solidFill>
              <a:latin typeface="Arial"/>
              <a:ea typeface="Arial"/>
              <a:cs typeface="Arial"/>
              <a:sym typeface="Arial"/>
            </a:endParaRPr>
          </a:p>
        </p:txBody>
      </p:sp>
      <p:sp>
        <p:nvSpPr>
          <p:cNvPr id="458" name="Google Shape;458;p10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11</a:t>
            </a:fld>
            <a:endParaRPr dirty="0">
              <a:solidFill>
                <a:schemeClr val="bg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12"/>
          <p:cNvSpPr txBox="1">
            <a:spLocks noGrp="1"/>
          </p:cNvSpPr>
          <p:nvPr>
            <p:ph type="body" idx="1"/>
          </p:nvPr>
        </p:nvSpPr>
        <p:spPr>
          <a:xfrm>
            <a:off x="2362133" y="1300487"/>
            <a:ext cx="2289842" cy="62655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000"/>
              <a:buFont typeface="Arial"/>
              <a:buNone/>
            </a:pPr>
            <a:r>
              <a:rPr lang="fr-FR" sz="2000" b="1" i="0" u="none" strike="noStrike" cap="none" dirty="0">
                <a:solidFill>
                  <a:schemeClr val="bg2"/>
                </a:solidFill>
                <a:latin typeface="Arial"/>
                <a:ea typeface="Arial"/>
                <a:cs typeface="Arial"/>
                <a:sym typeface="Arial"/>
              </a:rPr>
              <a:t>Sophie </a:t>
            </a:r>
            <a:r>
              <a:rPr lang="fr-FR" sz="2000" b="1" i="0" u="none" strike="noStrike" cap="none" dirty="0" err="1">
                <a:solidFill>
                  <a:schemeClr val="bg2"/>
                </a:solidFill>
                <a:latin typeface="Arial"/>
                <a:ea typeface="Arial"/>
                <a:cs typeface="Arial"/>
                <a:sym typeface="Arial"/>
              </a:rPr>
              <a:t>Dellac</a:t>
            </a:r>
            <a:endParaRPr sz="2000" b="1" i="0" u="none" strike="noStrike" cap="none" dirty="0">
              <a:solidFill>
                <a:schemeClr val="bg2"/>
              </a:solidFill>
              <a:latin typeface="Arial"/>
              <a:ea typeface="Arial"/>
              <a:cs typeface="Arial"/>
              <a:sym typeface="Arial"/>
            </a:endParaRPr>
          </a:p>
        </p:txBody>
      </p:sp>
      <p:sp>
        <p:nvSpPr>
          <p:cNvPr id="465" name="Google Shape;465;p12"/>
          <p:cNvSpPr txBox="1">
            <a:spLocks noGrp="1"/>
          </p:cNvSpPr>
          <p:nvPr>
            <p:ph type="body" idx="3"/>
          </p:nvPr>
        </p:nvSpPr>
        <p:spPr>
          <a:xfrm>
            <a:off x="2362133" y="1925514"/>
            <a:ext cx="2289842" cy="50639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lt1"/>
              </a:buClr>
              <a:buSzPts val="1600"/>
              <a:buFont typeface="Arial"/>
              <a:buNone/>
            </a:pPr>
            <a:r>
              <a:rPr lang="fr-FR" sz="1600" b="0" i="0" u="none" strike="noStrike" cap="none">
                <a:solidFill>
                  <a:schemeClr val="bg2"/>
                </a:solidFill>
                <a:latin typeface="Arial"/>
                <a:ea typeface="Arial"/>
                <a:cs typeface="Arial"/>
                <a:sym typeface="Arial"/>
              </a:rPr>
              <a:t>Directrice générale</a:t>
            </a:r>
            <a:endParaRPr>
              <a:solidFill>
                <a:schemeClr val="bg2"/>
              </a:solidFill>
            </a:endParaRPr>
          </a:p>
        </p:txBody>
      </p:sp>
      <p:sp>
        <p:nvSpPr>
          <p:cNvPr id="466" name="Google Shape;466;p12"/>
          <p:cNvSpPr txBox="1">
            <a:spLocks noGrp="1"/>
          </p:cNvSpPr>
          <p:nvPr>
            <p:ph type="body" idx="8"/>
          </p:nvPr>
        </p:nvSpPr>
        <p:spPr>
          <a:xfrm>
            <a:off x="2362132" y="3198525"/>
            <a:ext cx="2193021" cy="61741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000"/>
              <a:buFont typeface="Arial"/>
              <a:buNone/>
            </a:pPr>
            <a:r>
              <a:rPr lang="fr-FR" sz="2000" b="1" i="0" u="none" strike="noStrike" cap="none">
                <a:solidFill>
                  <a:schemeClr val="bg2"/>
                </a:solidFill>
                <a:latin typeface="Arial"/>
                <a:ea typeface="Arial"/>
                <a:cs typeface="Arial"/>
                <a:sym typeface="Arial"/>
              </a:rPr>
              <a:t>Flavie Memet</a:t>
            </a:r>
            <a:endParaRPr sz="2000" b="1" i="0" u="none" strike="noStrike" cap="none">
              <a:solidFill>
                <a:schemeClr val="bg2"/>
              </a:solidFill>
              <a:latin typeface="Arial"/>
              <a:ea typeface="Arial"/>
              <a:cs typeface="Arial"/>
              <a:sym typeface="Arial"/>
            </a:endParaRPr>
          </a:p>
        </p:txBody>
      </p:sp>
      <p:sp>
        <p:nvSpPr>
          <p:cNvPr id="467" name="Google Shape;467;p12"/>
          <p:cNvSpPr txBox="1">
            <a:spLocks noGrp="1"/>
          </p:cNvSpPr>
          <p:nvPr>
            <p:ph type="body" idx="9"/>
          </p:nvPr>
        </p:nvSpPr>
        <p:spPr>
          <a:xfrm>
            <a:off x="2362132" y="3777602"/>
            <a:ext cx="2193021" cy="50639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600"/>
              <a:buFont typeface="Arial"/>
              <a:buNone/>
            </a:pPr>
            <a:r>
              <a:rPr lang="fr-FR" sz="1600" b="0" i="0" u="none" strike="noStrike" cap="none">
                <a:solidFill>
                  <a:schemeClr val="bg2"/>
                </a:solidFill>
                <a:latin typeface="Arial"/>
                <a:ea typeface="Arial"/>
                <a:cs typeface="Arial"/>
                <a:sym typeface="Arial"/>
              </a:rPr>
              <a:t>Communication</a:t>
            </a:r>
            <a:endParaRPr>
              <a:solidFill>
                <a:schemeClr val="bg2"/>
              </a:solidFill>
            </a:endParaRPr>
          </a:p>
        </p:txBody>
      </p:sp>
      <p:sp>
        <p:nvSpPr>
          <p:cNvPr id="468" name="Google Shape;468;p12"/>
          <p:cNvSpPr txBox="1">
            <a:spLocks noGrp="1"/>
          </p:cNvSpPr>
          <p:nvPr>
            <p:ph type="body" idx="17"/>
          </p:nvPr>
        </p:nvSpPr>
        <p:spPr>
          <a:xfrm>
            <a:off x="2361661" y="5174317"/>
            <a:ext cx="2539706" cy="50639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000"/>
              <a:buFont typeface="Arial"/>
              <a:buNone/>
            </a:pPr>
            <a:r>
              <a:rPr lang="fr-FR" sz="2000" b="1" i="0" u="none" strike="noStrike" cap="none">
                <a:solidFill>
                  <a:schemeClr val="bg2"/>
                </a:solidFill>
                <a:latin typeface="Arial"/>
                <a:ea typeface="Arial"/>
                <a:cs typeface="Arial"/>
                <a:sym typeface="Arial"/>
              </a:rPr>
              <a:t>Dino Paolino</a:t>
            </a:r>
            <a:endParaRPr>
              <a:solidFill>
                <a:schemeClr val="bg2"/>
              </a:solidFill>
            </a:endParaRPr>
          </a:p>
        </p:txBody>
      </p:sp>
      <p:sp>
        <p:nvSpPr>
          <p:cNvPr id="469" name="Google Shape;469;p12"/>
          <p:cNvSpPr txBox="1">
            <a:spLocks noGrp="1"/>
          </p:cNvSpPr>
          <p:nvPr>
            <p:ph type="body" idx="18"/>
          </p:nvPr>
        </p:nvSpPr>
        <p:spPr>
          <a:xfrm>
            <a:off x="2361661" y="5680716"/>
            <a:ext cx="2877525" cy="50639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1"/>
              </a:buClr>
              <a:buSzPts val="1600"/>
              <a:buNone/>
            </a:pPr>
            <a:r>
              <a:rPr lang="fr-FR" sz="1600" b="0" i="0" u="none" strike="noStrike" cap="none">
                <a:solidFill>
                  <a:schemeClr val="bg2"/>
                </a:solidFill>
                <a:latin typeface="Arial"/>
                <a:ea typeface="Arial"/>
                <a:cs typeface="Arial"/>
                <a:sym typeface="Arial"/>
              </a:rPr>
              <a:t>Formation et communication</a:t>
            </a:r>
            <a:endParaRPr>
              <a:solidFill>
                <a:schemeClr val="bg2"/>
              </a:solidFill>
            </a:endParaRPr>
          </a:p>
        </p:txBody>
      </p:sp>
      <p:sp>
        <p:nvSpPr>
          <p:cNvPr id="470" name="Google Shape;470;p12"/>
          <p:cNvSpPr txBox="1">
            <a:spLocks noGrp="1"/>
          </p:cNvSpPr>
          <p:nvPr>
            <p:ph type="body" idx="5"/>
          </p:nvPr>
        </p:nvSpPr>
        <p:spPr>
          <a:xfrm>
            <a:off x="8274971" y="1360562"/>
            <a:ext cx="2098039" cy="50639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000"/>
              <a:buFont typeface="Arial"/>
              <a:buNone/>
            </a:pPr>
            <a:r>
              <a:rPr lang="fr-FR" sz="2000" b="1" i="0" u="none" strike="noStrike" cap="none">
                <a:solidFill>
                  <a:schemeClr val="bg2"/>
                </a:solidFill>
                <a:latin typeface="Arial"/>
                <a:ea typeface="Arial"/>
                <a:cs typeface="Arial"/>
                <a:sym typeface="Arial"/>
              </a:rPr>
              <a:t>Sylvie Meta</a:t>
            </a:r>
            <a:endParaRPr>
              <a:solidFill>
                <a:schemeClr val="bg2"/>
              </a:solidFill>
            </a:endParaRPr>
          </a:p>
        </p:txBody>
      </p:sp>
      <p:sp>
        <p:nvSpPr>
          <p:cNvPr id="471" name="Google Shape;471;p12"/>
          <p:cNvSpPr txBox="1">
            <a:spLocks noGrp="1"/>
          </p:cNvSpPr>
          <p:nvPr>
            <p:ph type="body" idx="6"/>
          </p:nvPr>
        </p:nvSpPr>
        <p:spPr>
          <a:xfrm>
            <a:off x="8274972" y="1866961"/>
            <a:ext cx="2098038" cy="50639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600"/>
              <a:buFont typeface="Arial"/>
              <a:buNone/>
            </a:pPr>
            <a:r>
              <a:rPr lang="fr-FR" sz="1600" b="0" i="0" u="none" strike="noStrike" cap="none">
                <a:solidFill>
                  <a:schemeClr val="bg2"/>
                </a:solidFill>
                <a:latin typeface="Arial"/>
                <a:ea typeface="Arial"/>
                <a:cs typeface="Arial"/>
                <a:sym typeface="Arial"/>
              </a:rPr>
              <a:t>Comptabilité</a:t>
            </a:r>
            <a:endParaRPr>
              <a:solidFill>
                <a:schemeClr val="bg2"/>
              </a:solidFill>
            </a:endParaRPr>
          </a:p>
        </p:txBody>
      </p:sp>
      <p:sp>
        <p:nvSpPr>
          <p:cNvPr id="472" name="Google Shape;472;p12"/>
          <p:cNvSpPr txBox="1">
            <a:spLocks noGrp="1"/>
          </p:cNvSpPr>
          <p:nvPr>
            <p:ph type="body" idx="14"/>
          </p:nvPr>
        </p:nvSpPr>
        <p:spPr>
          <a:xfrm>
            <a:off x="8260867" y="3193384"/>
            <a:ext cx="2192400" cy="619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000"/>
              <a:buFont typeface="Arial"/>
              <a:buNone/>
            </a:pPr>
            <a:r>
              <a:rPr lang="fr-FR" sz="2000" b="1" i="0" u="none" strike="noStrike" cap="none">
                <a:solidFill>
                  <a:schemeClr val="bg2"/>
                </a:solidFill>
                <a:latin typeface="Arial"/>
                <a:ea typeface="Arial"/>
                <a:cs typeface="Arial"/>
                <a:sym typeface="Arial"/>
              </a:rPr>
              <a:t>Béatrice Deriez</a:t>
            </a:r>
            <a:endParaRPr sz="2000" b="1" i="0" u="none" strike="noStrike" cap="none">
              <a:solidFill>
                <a:schemeClr val="bg2"/>
              </a:solidFill>
              <a:latin typeface="Arial"/>
              <a:ea typeface="Arial"/>
              <a:cs typeface="Arial"/>
              <a:sym typeface="Arial"/>
            </a:endParaRPr>
          </a:p>
        </p:txBody>
      </p:sp>
      <p:sp>
        <p:nvSpPr>
          <p:cNvPr id="473" name="Google Shape;473;p12"/>
          <p:cNvSpPr txBox="1">
            <a:spLocks noGrp="1"/>
          </p:cNvSpPr>
          <p:nvPr>
            <p:ph type="body" idx="15"/>
          </p:nvPr>
        </p:nvSpPr>
        <p:spPr>
          <a:xfrm>
            <a:off x="8260867" y="3777601"/>
            <a:ext cx="2192400" cy="50639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600"/>
              <a:buFont typeface="Arial"/>
              <a:buNone/>
            </a:pPr>
            <a:r>
              <a:rPr lang="fr-FR" sz="1600" b="0" i="0" u="none" strike="noStrike" cap="none">
                <a:solidFill>
                  <a:schemeClr val="bg2"/>
                </a:solidFill>
                <a:latin typeface="Arial"/>
                <a:ea typeface="Arial"/>
                <a:cs typeface="Arial"/>
                <a:sym typeface="Arial"/>
              </a:rPr>
              <a:t>Compétition</a:t>
            </a:r>
            <a:endParaRPr>
              <a:solidFill>
                <a:schemeClr val="bg2"/>
              </a:solidFill>
            </a:endParaRPr>
          </a:p>
        </p:txBody>
      </p:sp>
      <p:sp>
        <p:nvSpPr>
          <p:cNvPr id="474" name="Google Shape;474;p12"/>
          <p:cNvSpPr txBox="1">
            <a:spLocks noGrp="1"/>
          </p:cNvSpPr>
          <p:nvPr>
            <p:ph type="body" idx="20"/>
          </p:nvPr>
        </p:nvSpPr>
        <p:spPr>
          <a:xfrm>
            <a:off x="8260867" y="5174317"/>
            <a:ext cx="3092933" cy="50639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1"/>
              </a:buClr>
              <a:buSzPts val="2000"/>
              <a:buNone/>
            </a:pPr>
            <a:r>
              <a:rPr lang="fr-FR" sz="2000" b="1" i="0" u="none" strike="noStrike" cap="none">
                <a:solidFill>
                  <a:schemeClr val="bg2"/>
                </a:solidFill>
                <a:latin typeface="Arial"/>
                <a:ea typeface="Arial"/>
                <a:cs typeface="Arial"/>
                <a:sym typeface="Arial"/>
              </a:rPr>
              <a:t>Ségolène Le Faucheur</a:t>
            </a:r>
            <a:endParaRPr>
              <a:solidFill>
                <a:schemeClr val="bg2"/>
              </a:solidFill>
            </a:endParaRPr>
          </a:p>
        </p:txBody>
      </p:sp>
      <p:sp>
        <p:nvSpPr>
          <p:cNvPr id="475" name="Google Shape;475;p12"/>
          <p:cNvSpPr txBox="1">
            <a:spLocks noGrp="1"/>
          </p:cNvSpPr>
          <p:nvPr>
            <p:ph type="body" idx="21"/>
          </p:nvPr>
        </p:nvSpPr>
        <p:spPr>
          <a:xfrm>
            <a:off x="8260867" y="5680716"/>
            <a:ext cx="2574869" cy="50639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600"/>
              <a:buFont typeface="Arial"/>
              <a:buNone/>
            </a:pPr>
            <a:r>
              <a:rPr lang="fr-FR" sz="1600" b="0" i="0" u="none" strike="noStrike" cap="none">
                <a:solidFill>
                  <a:schemeClr val="bg2"/>
                </a:solidFill>
                <a:latin typeface="Arial"/>
                <a:ea typeface="Arial"/>
                <a:cs typeface="Arial"/>
                <a:sym typeface="Arial"/>
              </a:rPr>
              <a:t>Assistante administrative</a:t>
            </a:r>
            <a:endParaRPr>
              <a:solidFill>
                <a:schemeClr val="bg2"/>
              </a:solidFill>
            </a:endParaRPr>
          </a:p>
        </p:txBody>
      </p:sp>
      <p:sp>
        <p:nvSpPr>
          <p:cNvPr id="476" name="Google Shape;476;p12"/>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12</a:t>
            </a:fld>
            <a:endParaRPr sz="1200" b="0" i="0" u="none" strike="noStrike" cap="none">
              <a:solidFill>
                <a:schemeClr val="lt1"/>
              </a:solidFill>
              <a:latin typeface="Arial"/>
              <a:ea typeface="Arial"/>
              <a:cs typeface="Arial"/>
              <a:sym typeface="Arial"/>
            </a:endParaRPr>
          </a:p>
        </p:txBody>
      </p:sp>
      <p:sp>
        <p:nvSpPr>
          <p:cNvPr id="477" name="Google Shape;477;p12"/>
          <p:cNvSpPr txBox="1"/>
          <p:nvPr/>
        </p:nvSpPr>
        <p:spPr>
          <a:xfrm>
            <a:off x="838200" y="271354"/>
            <a:ext cx="10515600" cy="111543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Personnel fédéral</a:t>
            </a:r>
            <a:endParaRPr sz="1400" b="0" i="0" u="none" strike="noStrike" cap="none" dirty="0">
              <a:solidFill>
                <a:schemeClr val="bg2"/>
              </a:solidFill>
              <a:latin typeface="Arial"/>
              <a:ea typeface="Arial"/>
              <a:cs typeface="Arial"/>
              <a:sym typeface="Arial"/>
            </a:endParaRPr>
          </a:p>
        </p:txBody>
      </p:sp>
      <p:sp>
        <p:nvSpPr>
          <p:cNvPr id="478" name="Google Shape;478;p1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12</a:t>
            </a:fld>
            <a:endParaRPr dirty="0">
              <a:solidFill>
                <a:schemeClr val="bg2"/>
              </a:solidFill>
            </a:endParaRPr>
          </a:p>
        </p:txBody>
      </p:sp>
      <p:pic>
        <p:nvPicPr>
          <p:cNvPr id="479" name="Google Shape;479;p12" descr="Une image contenant Visage humain, Accessoire de mode, habits, personne&#10;&#10;Le contenu généré par l’IA peut être incorrect."/>
          <p:cNvPicPr preferRelativeResize="0">
            <a:picLocks noGrp="1"/>
          </p:cNvPicPr>
          <p:nvPr>
            <p:ph type="pic" idx="7"/>
          </p:nvPr>
        </p:nvPicPr>
        <p:blipFill rotWithShape="1">
          <a:blip r:embed="rId3">
            <a:alphaModFix/>
          </a:blip>
          <a:srcRect t="12444" b="12442"/>
          <a:stretch/>
        </p:blipFill>
        <p:spPr>
          <a:xfrm>
            <a:off x="919183" y="3021602"/>
            <a:ext cx="1306513" cy="1512000"/>
          </a:xfrm>
          <a:prstGeom prst="rect">
            <a:avLst/>
          </a:prstGeom>
          <a:noFill/>
          <a:ln>
            <a:noFill/>
          </a:ln>
        </p:spPr>
      </p:pic>
      <p:pic>
        <p:nvPicPr>
          <p:cNvPr id="480" name="Google Shape;480;p12" descr="Une image contenant Visage humain, habits, personne, sourire&#10;&#10;Le contenu généré par l’IA peut être incorrect."/>
          <p:cNvPicPr preferRelativeResize="0">
            <a:picLocks noGrp="1"/>
          </p:cNvPicPr>
          <p:nvPr>
            <p:ph type="pic" idx="4"/>
          </p:nvPr>
        </p:nvPicPr>
        <p:blipFill rotWithShape="1">
          <a:blip r:embed="rId4">
            <a:alphaModFix/>
          </a:blip>
          <a:srcRect t="2035" b="2033"/>
          <a:stretch/>
        </p:blipFill>
        <p:spPr>
          <a:xfrm>
            <a:off x="920750" y="1111250"/>
            <a:ext cx="1304925" cy="1512888"/>
          </a:xfrm>
          <a:prstGeom prst="rect">
            <a:avLst/>
          </a:prstGeom>
          <a:noFill/>
          <a:ln>
            <a:noFill/>
          </a:ln>
        </p:spPr>
      </p:pic>
      <p:pic>
        <p:nvPicPr>
          <p:cNvPr id="481" name="Google Shape;481;p12" descr="Une image contenant Visage humain, personne, sourire, Selfie&#10;&#10;Le contenu généré par l’IA peut être incorrect."/>
          <p:cNvPicPr preferRelativeResize="0">
            <a:picLocks noGrp="1"/>
          </p:cNvPicPr>
          <p:nvPr>
            <p:ph type="pic" idx="13"/>
          </p:nvPr>
        </p:nvPicPr>
        <p:blipFill rotWithShape="1">
          <a:blip r:embed="rId5">
            <a:alphaModFix/>
          </a:blip>
          <a:srcRect t="4705" b="4703"/>
          <a:stretch/>
        </p:blipFill>
        <p:spPr>
          <a:xfrm>
            <a:off x="6819900" y="3022600"/>
            <a:ext cx="1306512" cy="1512888"/>
          </a:xfrm>
          <a:prstGeom prst="rect">
            <a:avLst/>
          </a:prstGeom>
          <a:noFill/>
          <a:ln>
            <a:noFill/>
          </a:ln>
        </p:spPr>
      </p:pic>
      <p:pic>
        <p:nvPicPr>
          <p:cNvPr id="482" name="Google Shape;482;p12" descr="Une image contenant Visage humain, personne, sourcil, Front&#10;&#10;Le contenu généré par l’IA peut être incorrect."/>
          <p:cNvPicPr preferRelativeResize="0">
            <a:picLocks noGrp="1"/>
          </p:cNvPicPr>
          <p:nvPr>
            <p:ph type="pic" idx="16"/>
          </p:nvPr>
        </p:nvPicPr>
        <p:blipFill rotWithShape="1">
          <a:blip r:embed="rId6">
            <a:alphaModFix/>
          </a:blip>
          <a:srcRect l="3206" r="3206"/>
          <a:stretch/>
        </p:blipFill>
        <p:spPr>
          <a:xfrm>
            <a:off x="919163" y="4924425"/>
            <a:ext cx="1239837" cy="1511300"/>
          </a:xfrm>
          <a:prstGeom prst="rect">
            <a:avLst/>
          </a:prstGeom>
          <a:noFill/>
          <a:ln>
            <a:noFill/>
          </a:ln>
        </p:spPr>
      </p:pic>
      <p:pic>
        <p:nvPicPr>
          <p:cNvPr id="483" name="Google Shape;483;p12" descr="Une image contenant Visage humain, personne, Menton, sourire&#10;&#10;Le contenu généré par l’IA peut être incorrect."/>
          <p:cNvPicPr preferRelativeResize="0">
            <a:picLocks noGrp="1"/>
          </p:cNvPicPr>
          <p:nvPr>
            <p:ph type="pic" idx="19"/>
          </p:nvPr>
        </p:nvPicPr>
        <p:blipFill rotWithShape="1">
          <a:blip r:embed="rId7">
            <a:alphaModFix/>
          </a:blip>
          <a:srcRect t="9128" b="9127"/>
          <a:stretch/>
        </p:blipFill>
        <p:spPr>
          <a:xfrm>
            <a:off x="6819900" y="4924425"/>
            <a:ext cx="1306512" cy="1511300"/>
          </a:xfrm>
          <a:prstGeom prst="rect">
            <a:avLst/>
          </a:prstGeom>
          <a:noFill/>
          <a:ln>
            <a:noFill/>
          </a:ln>
        </p:spPr>
      </p:pic>
      <p:pic>
        <p:nvPicPr>
          <p:cNvPr id="484" name="Google Shape;484;p12" descr="Une image contenant Visage humain, personne, habits, texte&#10;&#10;Le contenu généré par l’IA peut être incorrect."/>
          <p:cNvPicPr preferRelativeResize="0"/>
          <p:nvPr/>
        </p:nvPicPr>
        <p:blipFill rotWithShape="1">
          <a:blip r:embed="rId8">
            <a:alphaModFix/>
          </a:blip>
          <a:srcRect/>
          <a:stretch/>
        </p:blipFill>
        <p:spPr>
          <a:xfrm>
            <a:off x="6896893" y="1169070"/>
            <a:ext cx="1152525" cy="15128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13"/>
          <p:cNvSpPr txBox="1">
            <a:spLocks noGrp="1"/>
          </p:cNvSpPr>
          <p:nvPr>
            <p:ph type="title"/>
          </p:nvPr>
        </p:nvSpPr>
        <p:spPr>
          <a:xfrm>
            <a:off x="4833257" y="2584547"/>
            <a:ext cx="6819504"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Les Ligues d’AéroModélisme (LAM)</a:t>
            </a:r>
            <a:endParaRPr dirty="0">
              <a:solidFill>
                <a:schemeClr val="bg2"/>
              </a:solidFill>
            </a:endParaRPr>
          </a:p>
        </p:txBody>
      </p:sp>
      <p:sp>
        <p:nvSpPr>
          <p:cNvPr id="491" name="Google Shape;491;p13"/>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13</a:t>
            </a:fld>
            <a:endParaRPr sz="1200" b="0" i="0" u="none" strike="noStrike" cap="none">
              <a:solidFill>
                <a:schemeClr val="lt1"/>
              </a:solidFill>
              <a:latin typeface="Arial"/>
              <a:ea typeface="Arial"/>
              <a:cs typeface="Arial"/>
              <a:sym typeface="Arial"/>
            </a:endParaRPr>
          </a:p>
        </p:txBody>
      </p:sp>
      <p:sp>
        <p:nvSpPr>
          <p:cNvPr id="492" name="Google Shape;492;p1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13</a:t>
            </a:fld>
            <a:endParaRPr dirty="0">
              <a:solidFill>
                <a:schemeClr val="bg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14"/>
          <p:cNvSpPr txBox="1"/>
          <p:nvPr/>
        </p:nvSpPr>
        <p:spPr>
          <a:xfrm>
            <a:off x="9375614" y="2067142"/>
            <a:ext cx="2336305" cy="827999"/>
          </a:xfrm>
          <a:prstGeom prst="rect">
            <a:avLst/>
          </a:prstGeom>
          <a:solidFill>
            <a:schemeClr val="accent4">
              <a:lumMod val="40000"/>
              <a:lumOff val="60000"/>
            </a:schemeClr>
          </a:solidFill>
          <a:ln w="1905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00"/>
              <a:buFont typeface="Arial"/>
              <a:buNone/>
            </a:pPr>
            <a:r>
              <a:rPr lang="fr-FR" sz="1500" b="1" i="0" u="none" strike="noStrike" cap="none">
                <a:solidFill>
                  <a:schemeClr val="bg2"/>
                </a:solidFill>
                <a:latin typeface="Arial"/>
                <a:ea typeface="Arial"/>
                <a:cs typeface="Arial"/>
                <a:sym typeface="Arial"/>
              </a:rPr>
              <a:t>Accompagnement des clubs</a:t>
            </a:r>
            <a:endParaRPr sz="1400" b="0" i="0" u="none" strike="noStrike" cap="none">
              <a:solidFill>
                <a:schemeClr val="bg2"/>
              </a:solidFill>
              <a:latin typeface="Arial"/>
              <a:ea typeface="Arial"/>
              <a:cs typeface="Arial"/>
              <a:sym typeface="Arial"/>
            </a:endParaRPr>
          </a:p>
        </p:txBody>
      </p:sp>
      <p:sp>
        <p:nvSpPr>
          <p:cNvPr id="499" name="Google Shape;499;p14"/>
          <p:cNvSpPr txBox="1">
            <a:spLocks noGrp="1"/>
          </p:cNvSpPr>
          <p:nvPr>
            <p:ph type="title"/>
          </p:nvPr>
        </p:nvSpPr>
        <p:spPr>
          <a:xfrm>
            <a:off x="907865" y="27495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Missions de la LAM envers</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 les clubs</a:t>
            </a:r>
            <a:endParaRPr dirty="0">
              <a:solidFill>
                <a:schemeClr val="bg2"/>
              </a:solidFill>
            </a:endParaRPr>
          </a:p>
        </p:txBody>
      </p:sp>
      <p:sp>
        <p:nvSpPr>
          <p:cNvPr id="500" name="Google Shape;500;p14"/>
          <p:cNvSpPr txBox="1">
            <a:spLocks noGrp="1"/>
          </p:cNvSpPr>
          <p:nvPr>
            <p:ph type="body" idx="6"/>
          </p:nvPr>
        </p:nvSpPr>
        <p:spPr>
          <a:xfrm>
            <a:off x="539240" y="2066485"/>
            <a:ext cx="2336306" cy="827999"/>
          </a:xfrm>
          <a:prstGeom prst="rect">
            <a:avLst/>
          </a:prstGeom>
          <a:solidFill>
            <a:schemeClr val="accent4">
              <a:lumMod val="40000"/>
              <a:lumOff val="60000"/>
            </a:schemeClr>
          </a:solidFill>
          <a:ln w="1905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fr-FR" sz="1600" b="1" i="0" u="none" strike="noStrike" cap="none" dirty="0">
                <a:solidFill>
                  <a:schemeClr val="bg2"/>
                </a:solidFill>
                <a:latin typeface="Arial"/>
                <a:ea typeface="Arial"/>
                <a:cs typeface="Arial"/>
                <a:sym typeface="Arial"/>
              </a:rPr>
              <a:t>Formation</a:t>
            </a:r>
            <a:endParaRPr dirty="0">
              <a:solidFill>
                <a:schemeClr val="bg2"/>
              </a:solidFill>
            </a:endParaRPr>
          </a:p>
        </p:txBody>
      </p:sp>
      <p:sp>
        <p:nvSpPr>
          <p:cNvPr id="501" name="Google Shape;501;p14"/>
          <p:cNvSpPr txBox="1">
            <a:spLocks noGrp="1"/>
          </p:cNvSpPr>
          <p:nvPr>
            <p:ph type="body" idx="1"/>
          </p:nvPr>
        </p:nvSpPr>
        <p:spPr>
          <a:xfrm>
            <a:off x="539239" y="2903777"/>
            <a:ext cx="2336307" cy="3319473"/>
          </a:xfrm>
          <a:prstGeom prst="rect">
            <a:avLst/>
          </a:prstGeom>
          <a:noFill/>
          <a:ln w="9525" cap="flat" cmpd="sng">
            <a:solidFill>
              <a:schemeClr val="bg2">
                <a:lumMod val="75000"/>
                <a:lumOff val="25000"/>
              </a:schemeClr>
            </a:solidFill>
            <a:prstDash val="solid"/>
            <a:round/>
            <a:headEnd type="none" w="sm" len="sm"/>
            <a:tailEnd type="none" w="sm" len="sm"/>
          </a:ln>
        </p:spPr>
        <p:txBody>
          <a:bodyPr spcFirstLastPara="1" wrap="square" lIns="91425" tIns="219450" rIns="91425" bIns="45700" anchor="t" anchorCtr="0">
            <a:noAutofit/>
          </a:bodyPr>
          <a:lstStyle/>
          <a:p>
            <a:pPr marL="0" marR="0" lvl="0" indent="0" algn="l"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Formation des dirigeants</a:t>
            </a:r>
            <a:endParaRPr dirty="0">
              <a:solidFill>
                <a:schemeClr val="bg2"/>
              </a:solidFill>
            </a:endParaRPr>
          </a:p>
          <a:p>
            <a:pPr marL="0" marR="0" lvl="0" indent="0" algn="l"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Formation des officiels</a:t>
            </a:r>
            <a:endParaRPr dirty="0">
              <a:solidFill>
                <a:schemeClr val="bg2"/>
              </a:solidFill>
            </a:endParaRPr>
          </a:p>
          <a:p>
            <a:pPr marL="0" marR="0" lvl="0" indent="0" algn="l" rtl="0">
              <a:lnSpc>
                <a:spcPct val="100000"/>
              </a:lnSpc>
              <a:spcBef>
                <a:spcPts val="0"/>
              </a:spcBef>
              <a:spcAft>
                <a:spcPts val="0"/>
              </a:spcAft>
              <a:buClr>
                <a:schemeClr val="lt1"/>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Arial"/>
              <a:buNone/>
            </a:pPr>
            <a:r>
              <a:rPr lang="fr-FR" sz="1400" b="0" i="0" u="none" strike="noStrike" cap="none" dirty="0">
                <a:solidFill>
                  <a:schemeClr val="bg2"/>
                </a:solidFill>
                <a:latin typeface="Arial"/>
                <a:ea typeface="Arial"/>
                <a:cs typeface="Arial"/>
                <a:sym typeface="Arial"/>
              </a:rPr>
              <a:t>Formation des encadrants</a:t>
            </a:r>
            <a:endParaRPr dirty="0">
              <a:solidFill>
                <a:schemeClr val="bg2"/>
              </a:solidFill>
            </a:endParaRPr>
          </a:p>
          <a:p>
            <a:pPr marL="0" marR="0" lvl="0" indent="0" algn="l" rtl="0">
              <a:lnSpc>
                <a:spcPct val="100000"/>
              </a:lnSpc>
              <a:spcBef>
                <a:spcPts val="0"/>
              </a:spcBef>
              <a:spcAft>
                <a:spcPts val="0"/>
              </a:spcAft>
              <a:buClr>
                <a:schemeClr val="lt1"/>
              </a:buClr>
              <a:buSzPts val="1400"/>
              <a:buFont typeface="Arial"/>
              <a:buNone/>
            </a:pPr>
            <a:endParaRPr sz="1400" dirty="0">
              <a:solidFill>
                <a:schemeClr val="bg2"/>
              </a:solidFill>
            </a:endParaRPr>
          </a:p>
          <a:p>
            <a:pPr marL="0" marR="0" lvl="0" indent="0" algn="l" rtl="0">
              <a:lnSpc>
                <a:spcPct val="100000"/>
              </a:lnSpc>
              <a:spcBef>
                <a:spcPts val="0"/>
              </a:spcBef>
              <a:spcAft>
                <a:spcPts val="0"/>
              </a:spcAft>
              <a:buClr>
                <a:schemeClr val="lt1"/>
              </a:buClr>
              <a:buSzPts val="1400"/>
              <a:buFont typeface="Arial"/>
              <a:buNone/>
            </a:pPr>
            <a:r>
              <a:rPr lang="fr-FR" sz="1400" dirty="0">
                <a:solidFill>
                  <a:schemeClr val="bg2"/>
                </a:solidFill>
              </a:rPr>
              <a:t>Sécurité</a:t>
            </a:r>
            <a:endParaRPr dirty="0">
              <a:solidFill>
                <a:schemeClr val="bg2"/>
              </a:solidFill>
            </a:endParaRPr>
          </a:p>
        </p:txBody>
      </p:sp>
      <p:sp>
        <p:nvSpPr>
          <p:cNvPr id="502" name="Google Shape;502;p14"/>
          <p:cNvSpPr txBox="1">
            <a:spLocks noGrp="1"/>
          </p:cNvSpPr>
          <p:nvPr>
            <p:ph type="body" idx="7"/>
          </p:nvPr>
        </p:nvSpPr>
        <p:spPr>
          <a:xfrm>
            <a:off x="6495282" y="2067141"/>
            <a:ext cx="2336305" cy="827343"/>
          </a:xfrm>
          <a:prstGeom prst="rect">
            <a:avLst/>
          </a:prstGeom>
          <a:solidFill>
            <a:schemeClr val="accent4">
              <a:lumMod val="40000"/>
              <a:lumOff val="60000"/>
            </a:schemeClr>
          </a:solidFill>
          <a:ln w="1905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fr-FR" sz="1600" b="1" i="0" u="none" strike="noStrike" cap="none" dirty="0">
                <a:solidFill>
                  <a:schemeClr val="bg2"/>
                </a:solidFill>
                <a:latin typeface="Arial"/>
                <a:ea typeface="Arial"/>
                <a:cs typeface="Arial"/>
                <a:sym typeface="Arial"/>
              </a:rPr>
              <a:t>Compétition et Sport de Haut Niveau</a:t>
            </a:r>
            <a:endParaRPr dirty="0">
              <a:solidFill>
                <a:schemeClr val="bg2"/>
              </a:solidFill>
            </a:endParaRPr>
          </a:p>
        </p:txBody>
      </p:sp>
      <p:sp>
        <p:nvSpPr>
          <p:cNvPr id="503" name="Google Shape;503;p14"/>
          <p:cNvSpPr txBox="1">
            <a:spLocks noGrp="1"/>
          </p:cNvSpPr>
          <p:nvPr>
            <p:ph type="body" idx="2"/>
          </p:nvPr>
        </p:nvSpPr>
        <p:spPr>
          <a:xfrm>
            <a:off x="3517650" y="2902070"/>
            <a:ext cx="2336307" cy="3321180"/>
          </a:xfrm>
          <a:prstGeom prst="rect">
            <a:avLst/>
          </a:prstGeom>
          <a:noFill/>
          <a:ln w="9525" cap="flat" cmpd="sng">
            <a:solidFill>
              <a:schemeClr val="bg2">
                <a:lumMod val="75000"/>
                <a:lumOff val="25000"/>
              </a:schemeClr>
            </a:solidFill>
            <a:prstDash val="solid"/>
            <a:round/>
            <a:headEnd type="none" w="sm" len="sm"/>
            <a:tailEnd type="none" w="sm" len="sm"/>
          </a:ln>
        </p:spPr>
        <p:txBody>
          <a:bodyPr spcFirstLastPara="1" wrap="square" lIns="91425" tIns="219450" rIns="91425" bIns="45700" anchor="t" anchorCtr="0">
            <a:noAutofit/>
          </a:bodyPr>
          <a:lstStyle/>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a:solidFill>
                  <a:schemeClr val="bg2"/>
                </a:solidFill>
                <a:latin typeface="Arial"/>
                <a:ea typeface="Arial"/>
                <a:cs typeface="Arial"/>
                <a:sym typeface="Arial"/>
              </a:rPr>
              <a:t>Mener ou soutenir les actions de promotion</a:t>
            </a:r>
            <a:endParaRPr>
              <a:solidFill>
                <a:schemeClr val="bg2"/>
              </a:solidFill>
            </a:endParaRPr>
          </a:p>
          <a:p>
            <a:pPr marL="0" marR="0" lvl="0" indent="0" algn="ctr" rtl="0">
              <a:lnSpc>
                <a:spcPct val="100000"/>
              </a:lnSpc>
              <a:spcBef>
                <a:spcPts val="0"/>
              </a:spcBef>
              <a:spcAft>
                <a:spcPts val="0"/>
              </a:spcAft>
              <a:buClr>
                <a:schemeClr val="lt1"/>
              </a:buClr>
              <a:buSzPts val="1500"/>
              <a:buFont typeface="Arial"/>
              <a:buNone/>
            </a:pPr>
            <a:endParaRPr sz="1500" b="0" i="0" u="none" strike="noStrike" cap="none">
              <a:solidFill>
                <a:schemeClr val="bg2"/>
              </a:solidFill>
              <a:latin typeface="Arial"/>
              <a:ea typeface="Arial"/>
              <a:cs typeface="Arial"/>
              <a:sym typeface="Arial"/>
            </a:endParaRPr>
          </a:p>
        </p:txBody>
      </p:sp>
      <p:sp>
        <p:nvSpPr>
          <p:cNvPr id="504" name="Google Shape;504;p14"/>
          <p:cNvSpPr txBox="1">
            <a:spLocks noGrp="1"/>
          </p:cNvSpPr>
          <p:nvPr>
            <p:ph type="body" idx="8"/>
          </p:nvPr>
        </p:nvSpPr>
        <p:spPr>
          <a:xfrm>
            <a:off x="3517652" y="2074071"/>
            <a:ext cx="2336305" cy="827999"/>
          </a:xfrm>
          <a:prstGeom prst="rect">
            <a:avLst/>
          </a:prstGeom>
          <a:solidFill>
            <a:schemeClr val="accent4">
              <a:lumMod val="40000"/>
              <a:lumOff val="60000"/>
            </a:schemeClr>
          </a:solidFill>
          <a:ln w="1905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fr-FR" sz="1600" b="1" i="0" u="none" strike="noStrike" cap="none">
                <a:solidFill>
                  <a:schemeClr val="bg2"/>
                </a:solidFill>
                <a:latin typeface="Arial"/>
                <a:ea typeface="Arial"/>
                <a:cs typeface="Arial"/>
                <a:sym typeface="Arial"/>
              </a:rPr>
              <a:t>Promotion</a:t>
            </a:r>
            <a:endParaRPr>
              <a:solidFill>
                <a:schemeClr val="bg2"/>
              </a:solidFill>
            </a:endParaRPr>
          </a:p>
        </p:txBody>
      </p:sp>
      <p:sp>
        <p:nvSpPr>
          <p:cNvPr id="505" name="Google Shape;505;p14"/>
          <p:cNvSpPr txBox="1">
            <a:spLocks noGrp="1"/>
          </p:cNvSpPr>
          <p:nvPr>
            <p:ph type="body" idx="3"/>
          </p:nvPr>
        </p:nvSpPr>
        <p:spPr>
          <a:xfrm>
            <a:off x="6496061" y="2894485"/>
            <a:ext cx="2336307" cy="3330000"/>
          </a:xfrm>
          <a:prstGeom prst="rect">
            <a:avLst/>
          </a:prstGeom>
          <a:noFill/>
          <a:ln w="9525" cap="flat" cmpd="sng">
            <a:solidFill>
              <a:schemeClr val="bg2">
                <a:lumMod val="75000"/>
                <a:lumOff val="25000"/>
              </a:schemeClr>
            </a:solidFill>
            <a:prstDash val="solid"/>
            <a:round/>
            <a:headEnd type="none" w="sm" len="sm"/>
            <a:tailEnd type="none" w="sm" len="sm"/>
          </a:ln>
        </p:spPr>
        <p:txBody>
          <a:bodyPr spcFirstLastPara="1" wrap="square" lIns="91425" tIns="219450" rIns="91425" bIns="45700" anchor="t" anchorCtr="0">
            <a:noAutofit/>
          </a:bodyPr>
          <a:lstStyle/>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a:solidFill>
                  <a:schemeClr val="bg2"/>
                </a:solidFill>
                <a:latin typeface="Arial"/>
                <a:ea typeface="Arial"/>
                <a:cs typeface="Arial"/>
                <a:sym typeface="Arial"/>
              </a:rPr>
              <a:t>Identifier et former les jeunes talents des débuts à la compétition de haut niveau.</a:t>
            </a:r>
            <a:endParaRPr>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a:solidFill>
                  <a:schemeClr val="bg2"/>
                </a:solidFill>
                <a:latin typeface="Arial"/>
                <a:ea typeface="Arial"/>
                <a:cs typeface="Arial"/>
                <a:sym typeface="Arial"/>
              </a:rPr>
              <a:t>Encourager l’organisation de compétitions</a:t>
            </a:r>
            <a:endParaRPr>
              <a:solidFill>
                <a:schemeClr val="bg2"/>
              </a:solidFill>
            </a:endParaRPr>
          </a:p>
        </p:txBody>
      </p:sp>
      <p:sp>
        <p:nvSpPr>
          <p:cNvPr id="506" name="Google Shape;506;p14"/>
          <p:cNvSpPr txBox="1">
            <a:spLocks noGrp="1"/>
          </p:cNvSpPr>
          <p:nvPr>
            <p:ph type="body" idx="4"/>
          </p:nvPr>
        </p:nvSpPr>
        <p:spPr>
          <a:xfrm>
            <a:off x="9375615" y="2894484"/>
            <a:ext cx="2336307" cy="3328766"/>
          </a:xfrm>
          <a:prstGeom prst="rect">
            <a:avLst/>
          </a:prstGeom>
          <a:noFill/>
          <a:ln w="9525" cap="flat" cmpd="sng">
            <a:solidFill>
              <a:schemeClr val="bg2">
                <a:lumMod val="75000"/>
                <a:lumOff val="25000"/>
              </a:schemeClr>
            </a:solidFill>
            <a:prstDash val="solid"/>
            <a:round/>
            <a:headEnd type="none" w="sm" len="sm"/>
            <a:tailEnd type="none" w="sm" len="sm"/>
          </a:ln>
        </p:spPr>
        <p:txBody>
          <a:bodyPr spcFirstLastPara="1" wrap="square" lIns="91425" tIns="219450" rIns="91425" bIns="45700" anchor="t" anchorCtr="0">
            <a:noAutofit/>
          </a:bodyPr>
          <a:lstStyle/>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a:solidFill>
                  <a:schemeClr val="bg2"/>
                </a:solidFill>
                <a:latin typeface="Arial"/>
                <a:ea typeface="Arial"/>
                <a:cs typeface="Arial"/>
                <a:sym typeface="Arial"/>
              </a:rPr>
              <a:t>Application des règles et orientations de la FFAM</a:t>
            </a:r>
            <a:endParaRPr>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a:solidFill>
                  <a:schemeClr val="bg2"/>
                </a:solidFill>
                <a:latin typeface="Arial"/>
                <a:ea typeface="Arial"/>
                <a:cs typeface="Arial"/>
                <a:sym typeface="Arial"/>
              </a:rPr>
              <a:t>Coordonner les actions des clubs.</a:t>
            </a:r>
            <a:endParaRPr>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a:solidFill>
                  <a:schemeClr val="bg2"/>
                </a:solidFill>
                <a:latin typeface="Arial"/>
                <a:ea typeface="Arial"/>
                <a:cs typeface="Arial"/>
                <a:sym typeface="Arial"/>
              </a:rPr>
              <a:t>Gestion des conflits</a:t>
            </a:r>
            <a:endParaRPr>
              <a:solidFill>
                <a:schemeClr val="bg2"/>
              </a:solidFill>
            </a:endParaRPr>
          </a:p>
          <a:p>
            <a:pPr marL="0" marR="0" lvl="0" indent="0" algn="just" rtl="0">
              <a:lnSpc>
                <a:spcPct val="100000"/>
              </a:lnSpc>
              <a:spcBef>
                <a:spcPts val="0"/>
              </a:spcBef>
              <a:spcAft>
                <a:spcPts val="0"/>
              </a:spcAft>
              <a:buClr>
                <a:schemeClr val="lt1"/>
              </a:buClr>
              <a:buSzPts val="1400"/>
              <a:buFont typeface="Arial"/>
              <a:buNone/>
            </a:pPr>
            <a:endParaRPr sz="1400" b="0" i="0" u="none" strike="noStrike" cap="none">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lt1"/>
              </a:buClr>
              <a:buSzPts val="1400"/>
              <a:buFont typeface="Arial"/>
              <a:buNone/>
            </a:pPr>
            <a:r>
              <a:rPr lang="fr-FR" sz="1400" b="0" i="0" u="none" strike="noStrike" cap="none">
                <a:solidFill>
                  <a:schemeClr val="bg2"/>
                </a:solidFill>
                <a:latin typeface="Arial"/>
                <a:ea typeface="Arial"/>
                <a:cs typeface="Arial"/>
                <a:sym typeface="Arial"/>
              </a:rPr>
              <a:t>Accompagner les clubs auprès des autorités locale</a:t>
            </a:r>
            <a:r>
              <a:rPr lang="fr-FR" sz="1400">
                <a:solidFill>
                  <a:schemeClr val="bg2"/>
                </a:solidFill>
              </a:rPr>
              <a:t>s</a:t>
            </a:r>
            <a:endParaRPr>
              <a:solidFill>
                <a:schemeClr val="bg2"/>
              </a:solidFill>
            </a:endParaRPr>
          </a:p>
          <a:p>
            <a:pPr marL="0" marR="0" lvl="0" indent="0" algn="l" rtl="0">
              <a:lnSpc>
                <a:spcPct val="100000"/>
              </a:lnSpc>
              <a:spcBef>
                <a:spcPts val="0"/>
              </a:spcBef>
              <a:spcAft>
                <a:spcPts val="0"/>
              </a:spcAft>
              <a:buClr>
                <a:schemeClr val="lt1"/>
              </a:buClr>
              <a:buSzPts val="1400"/>
              <a:buFont typeface="Arial"/>
              <a:buNone/>
            </a:pPr>
            <a:endParaRPr sz="1400" b="0" i="0" u="none" strike="noStrike" cap="none">
              <a:solidFill>
                <a:schemeClr val="bg2"/>
              </a:solidFill>
              <a:latin typeface="Arial"/>
              <a:ea typeface="Arial"/>
              <a:cs typeface="Arial"/>
              <a:sym typeface="Arial"/>
            </a:endParaRPr>
          </a:p>
        </p:txBody>
      </p:sp>
      <p:sp>
        <p:nvSpPr>
          <p:cNvPr id="507" name="Google Shape;507;p14"/>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14</a:t>
            </a:fld>
            <a:endParaRPr sz="1200" b="0" i="0" u="none" strike="noStrike" cap="none">
              <a:solidFill>
                <a:schemeClr val="lt1"/>
              </a:solidFill>
              <a:latin typeface="Arial"/>
              <a:ea typeface="Arial"/>
              <a:cs typeface="Arial"/>
              <a:sym typeface="Arial"/>
            </a:endParaRPr>
          </a:p>
        </p:txBody>
      </p:sp>
      <p:sp>
        <p:nvSpPr>
          <p:cNvPr id="508" name="Google Shape;508;p1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14</a:t>
            </a:fld>
            <a:endParaRPr dirty="0">
              <a:solidFill>
                <a:schemeClr val="bg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15"/>
          <p:cNvSpPr txBox="1">
            <a:spLocks noGrp="1"/>
          </p:cNvSpPr>
          <p:nvPr>
            <p:ph type="title"/>
          </p:nvPr>
        </p:nvSpPr>
        <p:spPr>
          <a:xfrm>
            <a:off x="838200" y="274955"/>
            <a:ext cx="10515600" cy="99299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600"/>
              <a:buFont typeface="Arial Black"/>
              <a:buNone/>
            </a:pPr>
            <a:r>
              <a:rPr lang="fr-FR" sz="3600" b="1" i="0" u="none" strike="noStrike" cap="none" dirty="0">
                <a:solidFill>
                  <a:schemeClr val="bg2"/>
                </a:solidFill>
                <a:latin typeface="Arial Black"/>
                <a:ea typeface="Arial Black"/>
                <a:cs typeface="Arial Black"/>
                <a:sym typeface="Arial Black"/>
              </a:rPr>
              <a:t>Comité directeur - LAM CVL</a:t>
            </a:r>
            <a:br>
              <a:rPr lang="fr-FR" sz="3600" b="1" i="0" u="none" strike="noStrike" cap="none" dirty="0">
                <a:solidFill>
                  <a:schemeClr val="bg2"/>
                </a:solidFill>
                <a:latin typeface="Arial Black"/>
                <a:ea typeface="Arial Black"/>
                <a:cs typeface="Arial Black"/>
                <a:sym typeface="Arial Black"/>
              </a:rPr>
            </a:br>
            <a:r>
              <a:rPr lang="fr-FR" sz="3600" b="1" i="0" u="none" strike="noStrike" cap="none" dirty="0">
                <a:solidFill>
                  <a:schemeClr val="bg2"/>
                </a:solidFill>
                <a:latin typeface="Arial Black"/>
                <a:ea typeface="Arial Black"/>
                <a:cs typeface="Arial Black"/>
                <a:sym typeface="Arial Black"/>
              </a:rPr>
              <a:t>2025-2028</a:t>
            </a:r>
            <a:endParaRPr dirty="0">
              <a:solidFill>
                <a:schemeClr val="bg2"/>
              </a:solidFill>
            </a:endParaRPr>
          </a:p>
        </p:txBody>
      </p:sp>
      <p:sp>
        <p:nvSpPr>
          <p:cNvPr id="515" name="Google Shape;515;p1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15</a:t>
            </a:fld>
            <a:endParaRPr dirty="0">
              <a:solidFill>
                <a:schemeClr val="bg2"/>
              </a:solidFill>
            </a:endParaRPr>
          </a:p>
        </p:txBody>
      </p:sp>
      <p:sp>
        <p:nvSpPr>
          <p:cNvPr id="516" name="Google Shape;516;p15"/>
          <p:cNvSpPr txBox="1"/>
          <p:nvPr/>
        </p:nvSpPr>
        <p:spPr>
          <a:xfrm>
            <a:off x="2696985" y="5405235"/>
            <a:ext cx="6798029" cy="923289"/>
          </a:xfrm>
          <a:prstGeom prst="rect">
            <a:avLst/>
          </a:prstGeom>
          <a:noFill/>
          <a:ln w="38100" cap="flat" cmpd="sng">
            <a:solidFill>
              <a:schemeClr val="accent1">
                <a:lumMod val="75000"/>
              </a:schemeClr>
            </a:solidFill>
            <a:prstDash val="solid"/>
            <a:round/>
            <a:headEnd type="none" w="sm" len="sm"/>
            <a:tailEnd type="none" w="sm" len="sm"/>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bg2">
                  <a:lumMod val="75000"/>
                  <a:lumOff val="25000"/>
                </a:schemeClr>
              </a:buClr>
              <a:buSzPts val="1800"/>
              <a:buFont typeface="Arial"/>
              <a:buNone/>
            </a:pPr>
            <a:r>
              <a:rPr lang="fr-FR" sz="1800" b="0" i="0" u="none" strike="noStrike" cap="none" dirty="0">
                <a:solidFill>
                  <a:schemeClr val="bg2"/>
                </a:solidFill>
                <a:latin typeface="Arial"/>
                <a:ea typeface="Arial"/>
                <a:cs typeface="Arial"/>
                <a:sym typeface="Arial"/>
              </a:rPr>
              <a:t>Postes vacants : </a:t>
            </a:r>
            <a:endParaRPr sz="1400" b="0" i="0" u="none" strike="noStrike" cap="none" dirty="0">
              <a:solidFill>
                <a:schemeClr val="bg2"/>
              </a:solidFill>
              <a:latin typeface="Arial"/>
              <a:ea typeface="Arial"/>
              <a:cs typeface="Arial"/>
              <a:sym typeface="Arial"/>
            </a:endParaRPr>
          </a:p>
          <a:p>
            <a:pPr marL="285750" marR="0" lvl="0" indent="-285750" algn="l" rtl="0">
              <a:lnSpc>
                <a:spcPct val="100000"/>
              </a:lnSpc>
              <a:spcBef>
                <a:spcPts val="0"/>
              </a:spcBef>
              <a:spcAft>
                <a:spcPts val="0"/>
              </a:spcAft>
              <a:buClr>
                <a:schemeClr val="bg2">
                  <a:lumMod val="75000"/>
                  <a:lumOff val="25000"/>
                </a:schemeClr>
              </a:buClr>
              <a:buSzPts val="1800"/>
              <a:buFont typeface="Arial"/>
              <a:buChar char="-"/>
            </a:pPr>
            <a:r>
              <a:rPr lang="fr-FR" sz="1800" b="0" i="0" u="none" strike="noStrike" cap="none" dirty="0">
                <a:solidFill>
                  <a:schemeClr val="bg2"/>
                </a:solidFill>
                <a:latin typeface="Arial"/>
                <a:ea typeface="Arial"/>
                <a:cs typeface="Arial"/>
                <a:sym typeface="Arial"/>
              </a:rPr>
              <a:t>Féminine</a:t>
            </a:r>
            <a:endParaRPr sz="1400" b="0" i="0" u="none" strike="noStrike" cap="none" dirty="0">
              <a:solidFill>
                <a:schemeClr val="bg2"/>
              </a:solidFill>
              <a:latin typeface="Arial"/>
              <a:ea typeface="Arial"/>
              <a:cs typeface="Arial"/>
              <a:sym typeface="Arial"/>
            </a:endParaRPr>
          </a:p>
          <a:p>
            <a:pPr marL="285750" marR="0" lvl="0" indent="-285750" algn="l" rtl="0">
              <a:lnSpc>
                <a:spcPct val="100000"/>
              </a:lnSpc>
              <a:spcBef>
                <a:spcPts val="0"/>
              </a:spcBef>
              <a:spcAft>
                <a:spcPts val="0"/>
              </a:spcAft>
              <a:buClr>
                <a:schemeClr val="bg2">
                  <a:lumMod val="75000"/>
                  <a:lumOff val="25000"/>
                </a:schemeClr>
              </a:buClr>
              <a:buSzPts val="1800"/>
              <a:buFont typeface="Arial"/>
              <a:buChar char="-"/>
            </a:pPr>
            <a:r>
              <a:rPr lang="fr-FR" sz="1800" b="0" i="0" u="none" strike="noStrike" cap="none" dirty="0">
                <a:solidFill>
                  <a:schemeClr val="bg2"/>
                </a:solidFill>
                <a:latin typeface="Arial"/>
                <a:ea typeface="Arial"/>
                <a:cs typeface="Arial"/>
                <a:sym typeface="Arial"/>
              </a:rPr>
              <a:t>1 poste « autre membre »</a:t>
            </a:r>
            <a:endParaRPr sz="1400" b="0" i="0" u="none" strike="noStrike" cap="none" dirty="0">
              <a:solidFill>
                <a:schemeClr val="bg2"/>
              </a:solidFill>
              <a:latin typeface="Arial"/>
              <a:ea typeface="Arial"/>
              <a:cs typeface="Arial"/>
              <a:sym typeface="Arial"/>
            </a:endParaRPr>
          </a:p>
        </p:txBody>
      </p:sp>
      <p:grpSp>
        <p:nvGrpSpPr>
          <p:cNvPr id="517" name="Google Shape;517;p15"/>
          <p:cNvGrpSpPr/>
          <p:nvPr/>
        </p:nvGrpSpPr>
        <p:grpSpPr>
          <a:xfrm>
            <a:off x="1550626" y="1618087"/>
            <a:ext cx="9090745" cy="3437011"/>
            <a:chOff x="1000702" y="1614883"/>
            <a:chExt cx="9090745" cy="3437011"/>
          </a:xfrm>
        </p:grpSpPr>
        <p:sp>
          <p:nvSpPr>
            <p:cNvPr id="518" name="Google Shape;518;p15"/>
            <p:cNvSpPr/>
            <p:nvPr/>
          </p:nvSpPr>
          <p:spPr>
            <a:xfrm>
              <a:off x="1000799" y="1614883"/>
              <a:ext cx="2656703" cy="771678"/>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Richard Neveux</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dirty="0">
                  <a:solidFill>
                    <a:schemeClr val="bg2"/>
                  </a:solidFill>
                  <a:latin typeface="Arial"/>
                  <a:ea typeface="Arial"/>
                  <a:cs typeface="Arial"/>
                  <a:sym typeface="Arial"/>
                </a:rPr>
                <a:t>Président + CDAM 37</a:t>
              </a:r>
              <a:endParaRPr sz="1800" b="0" i="1" u="none" strike="noStrike" cap="none" dirty="0">
                <a:solidFill>
                  <a:schemeClr val="bg2"/>
                </a:solidFill>
                <a:latin typeface="Arial"/>
                <a:ea typeface="Arial"/>
                <a:cs typeface="Arial"/>
                <a:sym typeface="Arial"/>
              </a:endParaRPr>
            </a:p>
          </p:txBody>
        </p:sp>
        <p:sp>
          <p:nvSpPr>
            <p:cNvPr id="519" name="Google Shape;519;p15"/>
            <p:cNvSpPr/>
            <p:nvPr/>
          </p:nvSpPr>
          <p:spPr>
            <a:xfrm>
              <a:off x="1000702" y="4263073"/>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Thibaut Garnier</a:t>
              </a:r>
              <a:endParaRPr sz="18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a:solidFill>
                    <a:schemeClr val="bg2"/>
                  </a:solidFill>
                  <a:latin typeface="Arial"/>
                  <a:ea typeface="Arial"/>
                  <a:cs typeface="Arial"/>
                  <a:sym typeface="Arial"/>
                </a:rPr>
                <a:t>Secrétaire + DD 36</a:t>
              </a:r>
              <a:endParaRPr sz="1800" b="0" i="1" u="none" strike="noStrike" cap="none">
                <a:solidFill>
                  <a:schemeClr val="bg2"/>
                </a:solidFill>
                <a:latin typeface="Arial"/>
                <a:ea typeface="Arial"/>
                <a:cs typeface="Arial"/>
                <a:sym typeface="Arial"/>
              </a:endParaRPr>
            </a:p>
          </p:txBody>
        </p:sp>
        <p:sp>
          <p:nvSpPr>
            <p:cNvPr id="520" name="Google Shape;520;p15"/>
            <p:cNvSpPr/>
            <p:nvPr/>
          </p:nvSpPr>
          <p:spPr>
            <a:xfrm>
              <a:off x="1000702" y="3380769"/>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Gilles Guyenet</a:t>
              </a:r>
              <a:endParaRPr sz="14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a:solidFill>
                    <a:schemeClr val="bg2"/>
                  </a:solidFill>
                  <a:latin typeface="Arial"/>
                  <a:ea typeface="Arial"/>
                  <a:cs typeface="Arial"/>
                  <a:sym typeface="Arial"/>
                </a:rPr>
                <a:t>Trésorier</a:t>
              </a:r>
              <a:endParaRPr sz="1800" b="0" i="1" u="none" strike="noStrike" cap="none">
                <a:solidFill>
                  <a:schemeClr val="bg2"/>
                </a:solidFill>
                <a:latin typeface="Arial"/>
                <a:ea typeface="Arial"/>
                <a:cs typeface="Arial"/>
                <a:sym typeface="Arial"/>
              </a:endParaRPr>
            </a:p>
          </p:txBody>
        </p:sp>
        <p:sp>
          <p:nvSpPr>
            <p:cNvPr id="521" name="Google Shape;521;p15"/>
            <p:cNvSpPr/>
            <p:nvPr/>
          </p:nvSpPr>
          <p:spPr>
            <a:xfrm>
              <a:off x="1000702" y="2498465"/>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Bruno Manfredi</a:t>
              </a:r>
              <a:endParaRPr sz="14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a:solidFill>
                    <a:schemeClr val="bg2"/>
                  </a:solidFill>
                  <a:latin typeface="Arial"/>
                  <a:ea typeface="Arial"/>
                  <a:cs typeface="Arial"/>
                  <a:sym typeface="Arial"/>
                </a:rPr>
                <a:t>Vice-Président + DD 28</a:t>
              </a:r>
              <a:endParaRPr sz="1800" b="0" i="1" u="none" strike="noStrike" cap="none">
                <a:solidFill>
                  <a:schemeClr val="bg2"/>
                </a:solidFill>
                <a:latin typeface="Arial"/>
                <a:ea typeface="Arial"/>
                <a:cs typeface="Arial"/>
                <a:sym typeface="Arial"/>
              </a:endParaRPr>
            </a:p>
          </p:txBody>
        </p:sp>
        <p:sp>
          <p:nvSpPr>
            <p:cNvPr id="522" name="Google Shape;522;p15"/>
            <p:cNvSpPr/>
            <p:nvPr/>
          </p:nvSpPr>
          <p:spPr>
            <a:xfrm>
              <a:off x="4217723" y="1615522"/>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Jean-Luc Payet</a:t>
              </a:r>
              <a:endParaRPr sz="14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a:solidFill>
                    <a:schemeClr val="bg2"/>
                  </a:solidFill>
                  <a:latin typeface="Arial"/>
                  <a:ea typeface="Arial"/>
                  <a:cs typeface="Arial"/>
                  <a:sym typeface="Arial"/>
                </a:rPr>
                <a:t>Médecin</a:t>
              </a:r>
              <a:endParaRPr sz="1800" b="0" i="1" u="none" strike="noStrike" cap="none">
                <a:solidFill>
                  <a:schemeClr val="bg2"/>
                </a:solidFill>
                <a:latin typeface="Arial"/>
                <a:ea typeface="Arial"/>
                <a:cs typeface="Arial"/>
                <a:sym typeface="Arial"/>
              </a:endParaRPr>
            </a:p>
          </p:txBody>
        </p:sp>
        <p:sp>
          <p:nvSpPr>
            <p:cNvPr id="523" name="Google Shape;523;p15"/>
            <p:cNvSpPr/>
            <p:nvPr/>
          </p:nvSpPr>
          <p:spPr>
            <a:xfrm>
              <a:off x="4217723" y="2498465"/>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Dorian Dupont</a:t>
              </a:r>
              <a:endParaRPr sz="1800" b="0" i="1"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1" u="none" strike="noStrike" cap="none">
                  <a:solidFill>
                    <a:schemeClr val="bg2"/>
                  </a:solidFill>
                  <a:latin typeface="Arial"/>
                  <a:ea typeface="Arial"/>
                  <a:cs typeface="Arial"/>
                  <a:sym typeface="Arial"/>
                </a:rPr>
                <a:t>Jeune -26 ans</a:t>
              </a:r>
              <a:endParaRPr sz="1400" b="0" i="0" u="none" strike="noStrike" cap="none">
                <a:solidFill>
                  <a:schemeClr val="bg2"/>
                </a:solidFill>
                <a:latin typeface="Arial"/>
                <a:ea typeface="Arial"/>
                <a:cs typeface="Arial"/>
                <a:sym typeface="Arial"/>
              </a:endParaRPr>
            </a:p>
          </p:txBody>
        </p:sp>
        <p:sp>
          <p:nvSpPr>
            <p:cNvPr id="524" name="Google Shape;524;p15"/>
            <p:cNvSpPr/>
            <p:nvPr/>
          </p:nvSpPr>
          <p:spPr>
            <a:xfrm>
              <a:off x="4217723" y="3391304"/>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Claude Schnurer</a:t>
              </a:r>
              <a:endParaRPr sz="18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a:solidFill>
                    <a:schemeClr val="bg2"/>
                  </a:solidFill>
                  <a:latin typeface="Arial"/>
                  <a:ea typeface="Arial"/>
                  <a:cs typeface="Arial"/>
                  <a:sym typeface="Arial"/>
                </a:rPr>
                <a:t>CDAM 18</a:t>
              </a:r>
              <a:endParaRPr sz="1800" b="0" i="1" u="none" strike="noStrike" cap="none">
                <a:solidFill>
                  <a:schemeClr val="bg2"/>
                </a:solidFill>
                <a:latin typeface="Arial"/>
                <a:ea typeface="Arial"/>
                <a:cs typeface="Arial"/>
                <a:sym typeface="Arial"/>
              </a:endParaRPr>
            </a:p>
          </p:txBody>
        </p:sp>
        <p:sp>
          <p:nvSpPr>
            <p:cNvPr id="525" name="Google Shape;525;p15"/>
            <p:cNvSpPr/>
            <p:nvPr/>
          </p:nvSpPr>
          <p:spPr>
            <a:xfrm>
              <a:off x="4217723" y="4281494"/>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Johannes </a:t>
              </a:r>
              <a:r>
                <a:rPr lang="fr-FR" sz="1800" b="0" i="0" u="none" strike="noStrike" cap="none" dirty="0" err="1">
                  <a:solidFill>
                    <a:schemeClr val="bg2"/>
                  </a:solidFill>
                  <a:latin typeface="Arial"/>
                  <a:ea typeface="Arial"/>
                  <a:cs typeface="Arial"/>
                  <a:sym typeface="Arial"/>
                </a:rPr>
                <a:t>Potschke</a:t>
              </a:r>
              <a:endParaRPr sz="18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dirty="0">
                  <a:solidFill>
                    <a:schemeClr val="bg2"/>
                  </a:solidFill>
                  <a:latin typeface="Arial"/>
                  <a:ea typeface="Arial"/>
                  <a:cs typeface="Arial"/>
                  <a:sym typeface="Arial"/>
                </a:rPr>
                <a:t>DD 41</a:t>
              </a:r>
              <a:endParaRPr sz="1800" b="0" i="1" u="none" strike="noStrike" cap="none" dirty="0">
                <a:solidFill>
                  <a:schemeClr val="bg2"/>
                </a:solidFill>
                <a:latin typeface="Arial"/>
                <a:ea typeface="Arial"/>
                <a:cs typeface="Arial"/>
                <a:sym typeface="Arial"/>
              </a:endParaRPr>
            </a:p>
          </p:txBody>
        </p:sp>
        <p:sp>
          <p:nvSpPr>
            <p:cNvPr id="526" name="Google Shape;526;p15"/>
            <p:cNvSpPr/>
            <p:nvPr/>
          </p:nvSpPr>
          <p:spPr>
            <a:xfrm>
              <a:off x="7434647" y="1626696"/>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Arnaud Pineau</a:t>
              </a:r>
              <a:endParaRPr sz="18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a:solidFill>
                    <a:schemeClr val="bg2"/>
                  </a:solidFill>
                  <a:latin typeface="Arial"/>
                  <a:ea typeface="Arial"/>
                  <a:cs typeface="Arial"/>
                  <a:sym typeface="Arial"/>
                </a:rPr>
                <a:t>CDAM 45</a:t>
              </a:r>
              <a:endParaRPr sz="1800" b="0" i="1" u="none" strike="noStrike" cap="none">
                <a:solidFill>
                  <a:schemeClr val="bg2"/>
                </a:solidFill>
                <a:latin typeface="Arial"/>
                <a:ea typeface="Arial"/>
                <a:cs typeface="Arial"/>
                <a:sym typeface="Arial"/>
              </a:endParaRPr>
            </a:p>
          </p:txBody>
        </p:sp>
        <p:sp>
          <p:nvSpPr>
            <p:cNvPr id="527" name="Google Shape;527;p15"/>
            <p:cNvSpPr/>
            <p:nvPr/>
          </p:nvSpPr>
          <p:spPr>
            <a:xfrm>
              <a:off x="7434647" y="2508361"/>
              <a:ext cx="2656800" cy="7704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Jérome Poincloux</a:t>
              </a:r>
              <a:endParaRPr sz="14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fr-FR" sz="1600" b="0" i="1" u="none" strike="noStrike" cap="none">
                  <a:solidFill>
                    <a:schemeClr val="bg2"/>
                  </a:solidFill>
                  <a:latin typeface="Arial"/>
                  <a:ea typeface="Arial"/>
                  <a:cs typeface="Arial"/>
                  <a:sym typeface="Arial"/>
                </a:rPr>
                <a:t>Membre</a:t>
              </a:r>
              <a:endParaRPr sz="1800" b="0" i="1" u="none" strike="noStrike" cap="none">
                <a:solidFill>
                  <a:schemeClr val="bg2"/>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16"/>
          <p:cNvSpPr txBox="1">
            <a:spLocks noGrp="1"/>
          </p:cNvSpPr>
          <p:nvPr>
            <p:ph type="title"/>
          </p:nvPr>
        </p:nvSpPr>
        <p:spPr>
          <a:xfrm>
            <a:off x="4833257" y="2584547"/>
            <a:ext cx="6819504"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L’association, </a:t>
            </a:r>
            <a:br>
              <a:rPr lang="fr-FR" sz="4400" b="1" i="0" u="none" strike="noStrike" cap="none" dirty="0">
                <a:solidFill>
                  <a:schemeClr val="bg2"/>
                </a:solidFill>
                <a:latin typeface="Arial"/>
                <a:ea typeface="Arial"/>
                <a:cs typeface="Arial"/>
                <a:sym typeface="Arial"/>
              </a:rPr>
            </a:br>
            <a:r>
              <a:rPr lang="fr-FR" sz="4400" b="1" i="0" u="none" strike="noStrike" cap="none" dirty="0">
                <a:solidFill>
                  <a:schemeClr val="bg2"/>
                </a:solidFill>
                <a:latin typeface="Arial"/>
                <a:ea typeface="Arial"/>
                <a:cs typeface="Arial"/>
                <a:sym typeface="Arial"/>
              </a:rPr>
              <a:t>votre club</a:t>
            </a:r>
            <a:endParaRPr dirty="0">
              <a:solidFill>
                <a:schemeClr val="bg2"/>
              </a:solidFill>
            </a:endParaRPr>
          </a:p>
        </p:txBody>
      </p:sp>
      <p:sp>
        <p:nvSpPr>
          <p:cNvPr id="534" name="Google Shape;534;p16"/>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16</a:t>
            </a:fld>
            <a:endParaRPr sz="1200" b="0" i="0" u="none" strike="noStrike" cap="none">
              <a:solidFill>
                <a:schemeClr val="lt1"/>
              </a:solidFill>
              <a:latin typeface="Arial"/>
              <a:ea typeface="Arial"/>
              <a:cs typeface="Arial"/>
              <a:sym typeface="Arial"/>
            </a:endParaRPr>
          </a:p>
        </p:txBody>
      </p:sp>
      <p:sp>
        <p:nvSpPr>
          <p:cNvPr id="535" name="Google Shape;535;p1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16</a:t>
            </a:fld>
            <a:endParaRPr dirty="0">
              <a:solidFill>
                <a:schemeClr val="bg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pic>
        <p:nvPicPr>
          <p:cNvPr id="541" name="Google Shape;541;p17" descr="Une image contenant Graphique, Police, capture d’écran, conception&#10;&#10;Le contenu généré par l’IA peut être incorrect."/>
          <p:cNvPicPr preferRelativeResize="0"/>
          <p:nvPr/>
        </p:nvPicPr>
        <p:blipFill rotWithShape="1">
          <a:blip r:embed="rId3">
            <a:alphaModFix/>
          </a:blip>
          <a:srcRect/>
          <a:stretch/>
        </p:blipFill>
        <p:spPr>
          <a:xfrm>
            <a:off x="10726922" y="0"/>
            <a:ext cx="1393085" cy="1393085"/>
          </a:xfrm>
          <a:prstGeom prst="rect">
            <a:avLst/>
          </a:prstGeom>
          <a:noFill/>
          <a:ln>
            <a:noFill/>
          </a:ln>
        </p:spPr>
      </p:pic>
      <p:sp>
        <p:nvSpPr>
          <p:cNvPr id="542" name="Google Shape;542;p17"/>
          <p:cNvSpPr txBox="1">
            <a:spLocks noGrp="1"/>
          </p:cNvSpPr>
          <p:nvPr>
            <p:ph type="title"/>
          </p:nvPr>
        </p:nvSpPr>
        <p:spPr>
          <a:xfrm>
            <a:off x="1194335" y="252457"/>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L’association</a:t>
            </a:r>
            <a:endParaRPr dirty="0">
              <a:solidFill>
                <a:schemeClr val="bg2"/>
              </a:solidFill>
            </a:endParaRPr>
          </a:p>
        </p:txBody>
      </p:sp>
      <p:sp>
        <p:nvSpPr>
          <p:cNvPr id="543" name="Google Shape;543;p1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lumMod val="75000"/>
                    <a:lumOff val="25000"/>
                  </a:schemeClr>
                </a:solidFill>
              </a:rPr>
              <a:t>17</a:t>
            </a:fld>
            <a:endParaRPr dirty="0">
              <a:solidFill>
                <a:schemeClr val="bg2">
                  <a:lumMod val="75000"/>
                  <a:lumOff val="25000"/>
                </a:schemeClr>
              </a:solidFill>
            </a:endParaRPr>
          </a:p>
        </p:txBody>
      </p:sp>
      <p:sp>
        <p:nvSpPr>
          <p:cNvPr id="544" name="Google Shape;544;p17"/>
          <p:cNvSpPr txBox="1"/>
          <p:nvPr/>
        </p:nvSpPr>
        <p:spPr>
          <a:xfrm>
            <a:off x="838200" y="2940669"/>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Qu’est-ce qu’une association ?</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La loi : art 1 de la loi du 01/07/1901</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25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 </a:t>
            </a:r>
            <a:r>
              <a:rPr lang="fr-FR" sz="2000" b="0" i="1" u="none" strike="noStrike" cap="none" dirty="0">
                <a:solidFill>
                  <a:schemeClr val="bg2"/>
                </a:solidFill>
                <a:latin typeface="Arial"/>
                <a:ea typeface="Arial"/>
                <a:cs typeface="Arial"/>
                <a:sym typeface="Arial"/>
              </a:rPr>
              <a:t>L’association est une convention par laquelle deux ou plusieurs personnes mettent en commun, de façon permanente, leurs connaissances ou leur activité dans un but autre que de partager des bénéfices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L’association </a:t>
            </a:r>
            <a:r>
              <a:rPr lang="fr-FR" sz="1800" b="0" i="0" u="sng" strike="noStrike" cap="none" dirty="0">
                <a:solidFill>
                  <a:schemeClr val="bg2"/>
                </a:solidFill>
                <a:latin typeface="Arial"/>
                <a:ea typeface="Arial"/>
                <a:cs typeface="Arial"/>
                <a:sym typeface="Arial"/>
              </a:rPr>
              <a:t>est régie par ses statuts</a:t>
            </a:r>
            <a:r>
              <a:rPr lang="fr-FR" sz="1800" b="0" i="0" u="none" strike="noStrike" cap="none" dirty="0">
                <a:solidFill>
                  <a:schemeClr val="bg2"/>
                </a:solidFill>
                <a:latin typeface="Arial"/>
                <a:ea typeface="Arial"/>
                <a:cs typeface="Arial"/>
                <a:sym typeface="Arial"/>
              </a:rPr>
              <a:t> conformes à la loi 1901 sauf pour la communauté européenne d’Alsace et la Moselle </a:t>
            </a:r>
            <a:r>
              <a:rPr lang="fr-FR" sz="1800" b="1" i="0" u="none" strike="noStrike" cap="none" dirty="0">
                <a:solidFill>
                  <a:schemeClr val="bg2"/>
                </a:solidFill>
                <a:latin typeface="Arial"/>
                <a:ea typeface="Arial"/>
                <a:cs typeface="Arial"/>
                <a:sym typeface="Arial"/>
              </a:rPr>
              <a:t>qui sont régis par le droit local</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Elle complète ses statuts par son règlement intérieur.</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18"/>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Arial Black"/>
              <a:buNone/>
            </a:pPr>
            <a:r>
              <a:rPr lang="fr-FR" sz="4000" b="1" i="0" u="none" strike="noStrike" cap="none" dirty="0">
                <a:solidFill>
                  <a:schemeClr val="bg2"/>
                </a:solidFill>
                <a:latin typeface="Arial Black"/>
                <a:ea typeface="Arial Black"/>
                <a:cs typeface="Arial Black"/>
                <a:sym typeface="Arial Black"/>
              </a:rPr>
              <a:t>Importance des statuts et </a:t>
            </a:r>
            <a:br>
              <a:rPr lang="fr-FR" sz="40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du règlement intérieur</a:t>
            </a:r>
            <a:endParaRPr dirty="0">
              <a:solidFill>
                <a:schemeClr val="bg2"/>
              </a:solidFill>
            </a:endParaRPr>
          </a:p>
        </p:txBody>
      </p:sp>
      <p:sp>
        <p:nvSpPr>
          <p:cNvPr id="551" name="Google Shape;551;p1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18</a:t>
            </a:fld>
            <a:endParaRPr dirty="0">
              <a:solidFill>
                <a:schemeClr val="bg2"/>
              </a:solidFill>
            </a:endParaRPr>
          </a:p>
        </p:txBody>
      </p:sp>
      <p:sp>
        <p:nvSpPr>
          <p:cNvPr id="552" name="Google Shape;552;p18"/>
          <p:cNvSpPr txBox="1"/>
          <p:nvPr/>
        </p:nvSpPr>
        <p:spPr>
          <a:xfrm>
            <a:off x="1031351" y="1881395"/>
            <a:ext cx="10129298" cy="830997"/>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fr-FR" sz="2400" b="1" u="none" strike="noStrike" cap="none" dirty="0">
                <a:solidFill>
                  <a:schemeClr val="bg2"/>
                </a:solidFill>
                <a:latin typeface="Arial"/>
                <a:ea typeface="Arial"/>
                <a:cs typeface="Arial"/>
                <a:sym typeface="Arial"/>
              </a:rPr>
              <a:t>Les statuts et le règlement intérieur sont les références juridiques en cas de conflit.</a:t>
            </a:r>
            <a:endParaRPr sz="2800" b="1" u="none" strike="noStrike" cap="none" dirty="0">
              <a:solidFill>
                <a:schemeClr val="bg2"/>
              </a:solidFill>
              <a:latin typeface="Arial"/>
              <a:ea typeface="Arial"/>
              <a:cs typeface="Arial"/>
              <a:sym typeface="Arial"/>
            </a:endParaRPr>
          </a:p>
        </p:txBody>
      </p:sp>
      <p:sp>
        <p:nvSpPr>
          <p:cNvPr id="553" name="Google Shape;553;p18"/>
          <p:cNvSpPr txBox="1"/>
          <p:nvPr/>
        </p:nvSpPr>
        <p:spPr>
          <a:xfrm>
            <a:off x="1031352" y="3137983"/>
            <a:ext cx="10162818" cy="3262499"/>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Points à retenir :</a:t>
            </a:r>
            <a:endParaRPr sz="1400" b="0" i="0" u="none" strike="noStrike" cap="none" dirty="0">
              <a:solidFill>
                <a:schemeClr val="bg2"/>
              </a:solidFill>
              <a:latin typeface="Arial"/>
              <a:ea typeface="Arial"/>
              <a:cs typeface="Arial"/>
              <a:sym typeface="Arial"/>
            </a:endParaRPr>
          </a:p>
          <a:p>
            <a:pPr marL="628650" marR="0" lvl="1" indent="-171450" algn="just" rtl="0">
              <a:lnSpc>
                <a:spcPct val="100000"/>
              </a:lnSpc>
              <a:spcBef>
                <a:spcPts val="2000"/>
              </a:spcBef>
              <a:spcAft>
                <a:spcPts val="0"/>
              </a:spcAft>
              <a:buClr>
                <a:schemeClr val="bg2"/>
              </a:buClr>
              <a:buSzPts val="2160"/>
              <a:buFont typeface="Arial"/>
              <a:buChar char="•"/>
            </a:pPr>
            <a:r>
              <a:rPr lang="fr-FR" sz="1800" b="0" i="0" u="sng" strike="noStrike" cap="none" dirty="0">
                <a:solidFill>
                  <a:schemeClr val="bg2"/>
                </a:solidFill>
                <a:latin typeface="Arial"/>
                <a:ea typeface="Arial"/>
                <a:cs typeface="Arial"/>
                <a:sym typeface="Arial"/>
              </a:rPr>
              <a:t>Rédaction</a:t>
            </a:r>
            <a:r>
              <a:rPr lang="fr-FR" sz="1800" b="0" i="0" u="none" strike="noStrike" cap="none" dirty="0">
                <a:solidFill>
                  <a:schemeClr val="bg2"/>
                </a:solidFill>
                <a:latin typeface="Arial"/>
                <a:ea typeface="Arial"/>
                <a:cs typeface="Arial"/>
                <a:sym typeface="Arial"/>
              </a:rPr>
              <a:t> : doivent être bien rédigés afin d’être applicables et compris de tous.</a:t>
            </a:r>
            <a:endParaRPr sz="1400" b="0" i="0" u="none" strike="noStrike" cap="none" dirty="0">
              <a:solidFill>
                <a:schemeClr val="bg2"/>
              </a:solidFill>
              <a:latin typeface="Arial"/>
              <a:ea typeface="Arial"/>
              <a:cs typeface="Arial"/>
              <a:sym typeface="Arial"/>
            </a:endParaRPr>
          </a:p>
          <a:p>
            <a:pPr marL="628650" marR="0" lvl="1" indent="-171450" algn="just" rtl="0">
              <a:lnSpc>
                <a:spcPct val="100000"/>
              </a:lnSpc>
              <a:spcBef>
                <a:spcPts val="2000"/>
              </a:spcBef>
              <a:spcAft>
                <a:spcPts val="0"/>
              </a:spcAft>
              <a:buClr>
                <a:schemeClr val="bg2"/>
              </a:buClr>
              <a:buSzPts val="2160"/>
              <a:buFont typeface="Arial"/>
              <a:buChar char="•"/>
            </a:pPr>
            <a:r>
              <a:rPr lang="fr-FR" sz="1800" b="0" i="0" u="sng" strike="noStrike" cap="none" dirty="0">
                <a:solidFill>
                  <a:schemeClr val="bg2"/>
                </a:solidFill>
                <a:latin typeface="Arial"/>
                <a:ea typeface="Arial"/>
                <a:cs typeface="Arial"/>
                <a:sym typeface="Arial"/>
              </a:rPr>
              <a:t>Accessible</a:t>
            </a:r>
            <a:r>
              <a:rPr lang="fr-FR" sz="1800" b="0" i="0" u="none" strike="noStrike" cap="none" dirty="0">
                <a:solidFill>
                  <a:schemeClr val="bg2"/>
                </a:solidFill>
                <a:latin typeface="Arial"/>
                <a:ea typeface="Arial"/>
                <a:cs typeface="Arial"/>
                <a:sym typeface="Arial"/>
              </a:rPr>
              <a:t> : Mis à disposition de tous les membres du club.</a:t>
            </a:r>
            <a:endParaRPr sz="1400" b="0" i="0" u="none" strike="noStrike" cap="none" dirty="0">
              <a:solidFill>
                <a:schemeClr val="bg2"/>
              </a:solidFill>
              <a:latin typeface="Arial"/>
              <a:ea typeface="Arial"/>
              <a:cs typeface="Arial"/>
              <a:sym typeface="Arial"/>
            </a:endParaRPr>
          </a:p>
          <a:p>
            <a:pPr marL="628650" marR="0" lvl="1" indent="-171450" algn="just" rtl="0">
              <a:lnSpc>
                <a:spcPct val="100000"/>
              </a:lnSpc>
              <a:spcBef>
                <a:spcPts val="2000"/>
              </a:spcBef>
              <a:spcAft>
                <a:spcPts val="0"/>
              </a:spcAft>
              <a:buClr>
                <a:schemeClr val="bg2"/>
              </a:buClr>
              <a:buSzPts val="2160"/>
              <a:buFont typeface="Arial"/>
              <a:buChar char="•"/>
            </a:pPr>
            <a:r>
              <a:rPr lang="fr-FR" sz="1800" b="0" i="0" u="sng" strike="noStrike" cap="none" dirty="0">
                <a:solidFill>
                  <a:schemeClr val="bg2"/>
                </a:solidFill>
                <a:latin typeface="Arial"/>
                <a:ea typeface="Arial"/>
                <a:cs typeface="Arial"/>
                <a:sym typeface="Arial"/>
              </a:rPr>
              <a:t>Mise à jour </a:t>
            </a:r>
            <a:r>
              <a:rPr lang="fr-FR" sz="1800" b="0" i="0" u="none" strike="noStrike" cap="none" dirty="0">
                <a:solidFill>
                  <a:schemeClr val="bg2"/>
                </a:solidFill>
                <a:latin typeface="Arial"/>
                <a:ea typeface="Arial"/>
                <a:cs typeface="Arial"/>
                <a:sym typeface="Arial"/>
              </a:rPr>
              <a:t>: peuvent être modifiés.</a:t>
            </a:r>
            <a:endParaRPr sz="1400" b="0" i="0" u="none" strike="noStrike" cap="none" dirty="0">
              <a:solidFill>
                <a:schemeClr val="bg2"/>
              </a:solidFill>
              <a:latin typeface="Arial"/>
              <a:ea typeface="Arial"/>
              <a:cs typeface="Arial"/>
              <a:sym typeface="Arial"/>
            </a:endParaRPr>
          </a:p>
          <a:p>
            <a:pPr marL="628650" marR="0" lvl="1" indent="-171450" algn="just" rtl="0">
              <a:lnSpc>
                <a:spcPct val="100000"/>
              </a:lnSpc>
              <a:spcBef>
                <a:spcPts val="2000"/>
              </a:spcBef>
              <a:spcAft>
                <a:spcPts val="0"/>
              </a:spcAft>
              <a:buClr>
                <a:schemeClr val="bg2"/>
              </a:buClr>
              <a:buSzPts val="2160"/>
              <a:buFont typeface="Arial"/>
              <a:buChar char="•"/>
            </a:pPr>
            <a:r>
              <a:rPr lang="fr-FR" sz="1800" b="0" i="0" u="sng" strike="noStrike" cap="none" dirty="0">
                <a:solidFill>
                  <a:schemeClr val="bg2"/>
                </a:solidFill>
                <a:latin typeface="Arial"/>
                <a:ea typeface="Arial"/>
                <a:cs typeface="Arial"/>
                <a:sym typeface="Arial"/>
              </a:rPr>
              <a:t>Préfecture</a:t>
            </a:r>
            <a:r>
              <a:rPr lang="fr-FR" sz="1800" b="0" i="0" u="none" strike="noStrike" cap="none" dirty="0">
                <a:solidFill>
                  <a:schemeClr val="bg2"/>
                </a:solidFill>
                <a:latin typeface="Arial"/>
                <a:ea typeface="Arial"/>
                <a:cs typeface="Arial"/>
                <a:sym typeface="Arial"/>
              </a:rPr>
              <a:t> : si modification des statuts =&gt; les déposer en préfecture. Ce sont les statuts déposés en préfecture qui font foi.</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19"/>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Arial Black"/>
              <a:buNone/>
            </a:pPr>
            <a:r>
              <a:rPr lang="fr-FR" sz="4000" b="1" i="0" u="none" strike="noStrike" cap="none" dirty="0">
                <a:solidFill>
                  <a:schemeClr val="bg2"/>
                </a:solidFill>
                <a:latin typeface="Arial Black"/>
                <a:ea typeface="Arial Black"/>
                <a:cs typeface="Arial Black"/>
                <a:sym typeface="Arial Black"/>
              </a:rPr>
              <a:t>Différences entre les statuts et </a:t>
            </a:r>
            <a:br>
              <a:rPr lang="fr-FR" sz="40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le règlement intérieur</a:t>
            </a:r>
            <a:endParaRPr dirty="0">
              <a:solidFill>
                <a:schemeClr val="bg2"/>
              </a:solidFill>
            </a:endParaRPr>
          </a:p>
        </p:txBody>
      </p:sp>
      <p:sp>
        <p:nvSpPr>
          <p:cNvPr id="560" name="Google Shape;560;p1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19</a:t>
            </a:fld>
            <a:endParaRPr dirty="0">
              <a:solidFill>
                <a:schemeClr val="bg2"/>
              </a:solidFill>
            </a:endParaRPr>
          </a:p>
        </p:txBody>
      </p:sp>
      <p:sp>
        <p:nvSpPr>
          <p:cNvPr id="561" name="Google Shape;561;p19"/>
          <p:cNvSpPr txBox="1"/>
          <p:nvPr/>
        </p:nvSpPr>
        <p:spPr>
          <a:xfrm>
            <a:off x="838200" y="1844049"/>
            <a:ext cx="10162818" cy="2392285"/>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sng" strike="noStrike" cap="none" dirty="0">
                <a:solidFill>
                  <a:schemeClr val="bg2"/>
                </a:solidFill>
                <a:latin typeface="Arial"/>
                <a:ea typeface="Arial"/>
                <a:cs typeface="Arial"/>
                <a:sym typeface="Arial"/>
              </a:rPr>
              <a:t>Les statuts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Les statuts permettent de décrire l’objet et le but de l’association et fixent concrètement les règles de fonctionnement de l’association.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Il est recommandé de ne pas faire figurer dans les statuts des informations qui risquent de devenir rapidement obsolètes. Par exemple, le montant des cotisations ou des informations personnelles (telles que les nom, prénom, adresse des membres ou l'état civil des fondateurs).</a:t>
            </a:r>
            <a:endParaRPr sz="1800" b="1" i="0" u="sng" strike="noStrike" cap="none" dirty="0">
              <a:solidFill>
                <a:schemeClr val="bg2"/>
              </a:solidFill>
              <a:latin typeface="Arial"/>
              <a:ea typeface="Arial"/>
              <a:cs typeface="Arial"/>
              <a:sym typeface="Arial"/>
            </a:endParaRPr>
          </a:p>
        </p:txBody>
      </p:sp>
      <p:sp>
        <p:nvSpPr>
          <p:cNvPr id="562" name="Google Shape;562;p19"/>
          <p:cNvSpPr txBox="1"/>
          <p:nvPr/>
        </p:nvSpPr>
        <p:spPr>
          <a:xfrm>
            <a:off x="838200" y="4689994"/>
            <a:ext cx="10162818" cy="130059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sng" strike="noStrike" cap="none" dirty="0">
                <a:solidFill>
                  <a:schemeClr val="bg2"/>
                </a:solidFill>
                <a:latin typeface="Arial"/>
                <a:ea typeface="Arial"/>
                <a:cs typeface="Arial"/>
                <a:sym typeface="Arial"/>
              </a:rPr>
              <a:t>Le règlement intérieur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Défini les règles de fonctionnement habituelles de l’association (accès aux installations, utilisation du matériel, relation entre les membres, paiement des cotisations, etc.) et les règles disciplinaires.</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20"/>
          <p:cNvSpPr txBox="1">
            <a:spLocks noGrp="1"/>
          </p:cNvSpPr>
          <p:nvPr>
            <p:ph type="title"/>
          </p:nvPr>
        </p:nvSpPr>
        <p:spPr>
          <a:xfrm>
            <a:off x="1194335" y="252457"/>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Refuser une adhésion</a:t>
            </a:r>
            <a:endParaRPr dirty="0">
              <a:solidFill>
                <a:schemeClr val="bg2"/>
              </a:solidFill>
            </a:endParaRPr>
          </a:p>
        </p:txBody>
      </p:sp>
      <p:sp>
        <p:nvSpPr>
          <p:cNvPr id="569" name="Google Shape;569;p2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20</a:t>
            </a:fld>
            <a:endParaRPr dirty="0">
              <a:solidFill>
                <a:schemeClr val="bg2"/>
              </a:solidFill>
            </a:endParaRPr>
          </a:p>
        </p:txBody>
      </p:sp>
      <p:sp>
        <p:nvSpPr>
          <p:cNvPr id="570" name="Google Shape;570;p20"/>
          <p:cNvSpPr txBox="1"/>
          <p:nvPr/>
        </p:nvSpPr>
        <p:spPr>
          <a:xfrm>
            <a:off x="707358" y="2582716"/>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La liberté d’adhésion</a:t>
            </a:r>
            <a:r>
              <a:rPr lang="fr-FR" sz="1800" b="1" i="0" u="none" strike="noStrike" cap="none" dirty="0">
                <a:solidFill>
                  <a:schemeClr val="bg2"/>
                </a:solidFill>
                <a:latin typeface="Arial"/>
                <a:ea typeface="Arial"/>
                <a:cs typeface="Arial"/>
                <a:sym typeface="Arial"/>
              </a:rPr>
              <a:t> :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En vertu de la liberté contractuelle, toute personne est libre d’adhérer, ou de ne pas adhérer à une association.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L’adhésion doit être distinguée de la licence</a:t>
            </a:r>
            <a:r>
              <a:rPr lang="fr-FR" sz="1800" b="1" i="0" u="none" strike="noStrike" cap="none" dirty="0">
                <a:solidFill>
                  <a:schemeClr val="bg2"/>
                </a:solidFill>
                <a:latin typeface="Arial"/>
                <a:ea typeface="Arial"/>
                <a:cs typeface="Arial"/>
                <a:sym typeface="Arial"/>
              </a:rPr>
              <a:t>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La licence matérialise une appartenance à une fédération et ouvre certains droits mais ne permet pas de bénéficier des infrastructures de l’association.</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Adhésion + licence permettent de participer à la vie de l’association. </a:t>
            </a:r>
            <a:endParaRPr sz="1400" b="0" i="0" u="none" strike="noStrike" cap="none" dirty="0">
              <a:solidFill>
                <a:schemeClr val="bg2"/>
              </a:solidFill>
              <a:latin typeface="Arial"/>
              <a:ea typeface="Arial"/>
              <a:cs typeface="Arial"/>
              <a:sym typeface="Arial"/>
            </a:endParaRPr>
          </a:p>
        </p:txBody>
      </p:sp>
      <p:sp>
        <p:nvSpPr>
          <p:cNvPr id="571" name="Google Shape;571;p20"/>
          <p:cNvSpPr txBox="1"/>
          <p:nvPr/>
        </p:nvSpPr>
        <p:spPr>
          <a:xfrm>
            <a:off x="1125941" y="5200194"/>
            <a:ext cx="9940118" cy="1200288"/>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Une association est libre ou non d’accepter un particulier souhaitant y adhérer.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Ainsi sur le fondement de la liberté contractuelle, </a:t>
            </a:r>
            <a:r>
              <a:rPr lang="fr-FR" sz="1800" b="1" i="0" u="none" strike="noStrike" cap="none" dirty="0">
                <a:solidFill>
                  <a:schemeClr val="bg2"/>
                </a:solidFill>
                <a:latin typeface="Arial"/>
                <a:ea typeface="Arial"/>
                <a:cs typeface="Arial"/>
                <a:sym typeface="Arial"/>
              </a:rPr>
              <a:t>elle peut refuser de renouveler une adhésion</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sans avoir à justifier ce refus, à condition </a:t>
            </a:r>
            <a:r>
              <a:rPr lang="fr-FR" sz="1800" b="1" i="0" u="none" strike="noStrike" cap="none" dirty="0">
                <a:solidFill>
                  <a:schemeClr val="bg2"/>
                </a:solidFill>
                <a:latin typeface="Arial"/>
                <a:ea typeface="Arial"/>
                <a:cs typeface="Arial"/>
                <a:sym typeface="Arial"/>
              </a:rPr>
              <a:t>d’être notifié dans les statuts</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21"/>
          <p:cNvSpPr txBox="1">
            <a:spLocks noGrp="1"/>
          </p:cNvSpPr>
          <p:nvPr>
            <p:ph type="title"/>
          </p:nvPr>
        </p:nvSpPr>
        <p:spPr>
          <a:xfrm>
            <a:off x="1194335" y="252457"/>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Refuser une adhésion</a:t>
            </a:r>
            <a:endParaRPr dirty="0">
              <a:solidFill>
                <a:schemeClr val="bg2"/>
              </a:solidFill>
            </a:endParaRPr>
          </a:p>
        </p:txBody>
      </p:sp>
      <p:sp>
        <p:nvSpPr>
          <p:cNvPr id="578" name="Google Shape;578;p2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21</a:t>
            </a:fld>
            <a:endParaRPr dirty="0">
              <a:solidFill>
                <a:schemeClr val="bg2"/>
              </a:solidFill>
            </a:endParaRPr>
          </a:p>
        </p:txBody>
      </p:sp>
      <p:sp>
        <p:nvSpPr>
          <p:cNvPr id="579" name="Google Shape;579;p21"/>
          <p:cNvSpPr txBox="1"/>
          <p:nvPr/>
        </p:nvSpPr>
        <p:spPr>
          <a:xfrm>
            <a:off x="707358" y="1832138"/>
            <a:ext cx="10777284" cy="121018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Les statuts de l’association doivent préciser</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Les modalités et conditions d’adhésion de ses membres ;</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 régime applicable aux demandes d’adhésion et aux renouvellements ; </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Si le refus est motivé ou non ;</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Les règles de forme.</a:t>
            </a:r>
            <a:endParaRPr sz="1400" b="0" i="0" u="none" strike="noStrike" cap="none" dirty="0">
              <a:solidFill>
                <a:schemeClr val="bg2"/>
              </a:solidFill>
              <a:latin typeface="Arial"/>
              <a:ea typeface="Arial"/>
              <a:cs typeface="Arial"/>
              <a:sym typeface="Arial"/>
            </a:endParaRPr>
          </a:p>
        </p:txBody>
      </p:sp>
      <p:sp>
        <p:nvSpPr>
          <p:cNvPr id="580" name="Google Shape;580;p21"/>
          <p:cNvSpPr txBox="1"/>
          <p:nvPr/>
        </p:nvSpPr>
        <p:spPr>
          <a:xfrm>
            <a:off x="707358" y="3555605"/>
            <a:ext cx="10486811" cy="3049938"/>
          </a:xfrm>
          <a:prstGeom prst="rect">
            <a:avLst/>
          </a:prstGeom>
          <a:solidFill>
            <a:schemeClr val="accent4">
              <a:lumMod val="40000"/>
              <a:lumOff val="60000"/>
            </a:schemeClr>
          </a:solidFill>
          <a:ln w="2540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Exemple</a:t>
            </a:r>
            <a:r>
              <a:rPr lang="fr-FR" sz="1800" b="1" i="0" u="none" strike="noStrike" cap="none" dirty="0">
                <a:solidFill>
                  <a:schemeClr val="bg2"/>
                </a:solidFill>
                <a:latin typeface="Arial"/>
                <a:ea typeface="Arial"/>
                <a:cs typeface="Arial"/>
                <a:sym typeface="Arial"/>
              </a:rPr>
              <a:t>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r>
              <a:rPr lang="fr-FR" sz="1800" b="0" i="1" u="none" strike="noStrike" cap="none" dirty="0">
                <a:solidFill>
                  <a:schemeClr val="bg2"/>
                </a:solidFill>
                <a:latin typeface="Arial"/>
                <a:ea typeface="Arial"/>
                <a:cs typeface="Arial"/>
                <a:sym typeface="Arial"/>
              </a:rPr>
              <a:t>« L’adhésion est annuelle. Elle est validée sur décision du Comité directeur (ou conseil d’administration, ou bureau… à vous de choisir en fonction de votre cas). La décision d’adhésion ne nécessite pas d’être motivée mais ne doit pas être sur un motif discriminatoire.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1"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La qualité de membre de l’association se perd par :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le non-renouvellement de l’adhésion à terme échu</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 décès…</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2"/>
          <p:cNvSpPr txBox="1">
            <a:spLocks noGrp="1"/>
          </p:cNvSpPr>
          <p:nvPr>
            <p:ph type="title"/>
          </p:nvPr>
        </p:nvSpPr>
        <p:spPr>
          <a:xfrm>
            <a:off x="1194335" y="252457"/>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Qu’est-ce qu’une association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affiliée à la FFAM ?</a:t>
            </a:r>
            <a:endParaRPr dirty="0">
              <a:solidFill>
                <a:schemeClr val="bg2"/>
              </a:solidFill>
            </a:endParaRPr>
          </a:p>
        </p:txBody>
      </p:sp>
      <p:sp>
        <p:nvSpPr>
          <p:cNvPr id="587" name="Google Shape;587;p2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22</a:t>
            </a:fld>
            <a:endParaRPr dirty="0">
              <a:solidFill>
                <a:schemeClr val="bg2"/>
              </a:solidFill>
            </a:endParaRPr>
          </a:p>
        </p:txBody>
      </p:sp>
      <p:sp>
        <p:nvSpPr>
          <p:cNvPr id="588" name="Google Shape;588;p22"/>
          <p:cNvSpPr txBox="1"/>
          <p:nvPr/>
        </p:nvSpPr>
        <p:spPr>
          <a:xfrm>
            <a:off x="937549" y="2084745"/>
            <a:ext cx="10256620" cy="367276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BUT</a:t>
            </a:r>
            <a:r>
              <a:rPr lang="fr-FR" sz="1800" b="0" i="0" u="none" strike="noStrike" cap="none" dirty="0">
                <a:solidFill>
                  <a:schemeClr val="bg2"/>
                </a:solidFill>
                <a:latin typeface="Arial"/>
                <a:ea typeface="Arial"/>
                <a:cs typeface="Arial"/>
                <a:sym typeface="Arial"/>
              </a:rPr>
              <a:t> : Pratique de l’aéromodélisme.</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QUI : </a:t>
            </a:r>
            <a:r>
              <a:rPr lang="fr-FR" sz="1800" b="0" i="0" u="none" strike="noStrike" cap="none" dirty="0">
                <a:solidFill>
                  <a:schemeClr val="bg2"/>
                </a:solidFill>
                <a:latin typeface="Arial"/>
                <a:ea typeface="Arial"/>
                <a:cs typeface="Arial"/>
                <a:sym typeface="Arial"/>
              </a:rPr>
              <a:t>Association indépendante mais également section d’aéroclubs, comité d’entreprise, MJC, etc.</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OBLIGATIONS DE MENTIONNER DANS SES STATUTS</a:t>
            </a:r>
            <a:r>
              <a:rPr lang="fr-FR" sz="1800" b="0" i="0" u="none" strike="noStrike" cap="none" dirty="0">
                <a:solidFill>
                  <a:schemeClr val="bg2"/>
                </a:solidFill>
                <a:latin typeface="Arial"/>
                <a:ea typeface="Arial"/>
                <a:cs typeface="Arial"/>
                <a:sym typeface="Arial"/>
              </a:rPr>
              <a:t> :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 Le club est affilié à la FFAM et s’engage à respecter les statuts et règlements fédéraux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 Le club s’engage à adhérer à la ligue d’aéromodélisme dont il dépend territorialement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 Tous les membres actifs de l’association (ou de la section) seront titulaires d’un titre de participation valide de la FFAM : pratiquants, non pratiquants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23"/>
          <p:cNvSpPr txBox="1">
            <a:spLocks noGrp="1"/>
          </p:cNvSpPr>
          <p:nvPr>
            <p:ph type="title"/>
          </p:nvPr>
        </p:nvSpPr>
        <p:spPr>
          <a:xfrm>
            <a:off x="1194335" y="252457"/>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Affiliation à la FFAM</a:t>
            </a:r>
            <a:endParaRPr dirty="0">
              <a:solidFill>
                <a:schemeClr val="bg2"/>
              </a:solidFill>
            </a:endParaRPr>
          </a:p>
        </p:txBody>
      </p:sp>
      <p:sp>
        <p:nvSpPr>
          <p:cNvPr id="595" name="Google Shape;595;p2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23</a:t>
            </a:fld>
            <a:endParaRPr dirty="0">
              <a:solidFill>
                <a:schemeClr val="bg2"/>
              </a:solidFill>
            </a:endParaRPr>
          </a:p>
        </p:txBody>
      </p:sp>
      <p:sp>
        <p:nvSpPr>
          <p:cNvPr id="596" name="Google Shape;596;p23"/>
          <p:cNvSpPr txBox="1"/>
          <p:nvPr/>
        </p:nvSpPr>
        <p:spPr>
          <a:xfrm>
            <a:off x="707358" y="2001114"/>
            <a:ext cx="10777284" cy="2855772"/>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Après son affiliation à la FFAM, et de facto à sa Ligue, elle devient membre actif de la fédération.</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37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L’affiliation d’une association à la FFAM, fédération agréée par le ministère des Sports, vaut agrément (article L121-4 du code du sport).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37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=&gt; </a:t>
            </a:r>
            <a:r>
              <a:rPr lang="fr-FR" sz="1800" b="1" i="0" u="none" strike="noStrike" cap="none" dirty="0">
                <a:solidFill>
                  <a:schemeClr val="bg2"/>
                </a:solidFill>
                <a:latin typeface="Arial"/>
                <a:ea typeface="Arial"/>
                <a:cs typeface="Arial"/>
                <a:sym typeface="Arial"/>
              </a:rPr>
              <a:t>Il n’est donc plus nécessaire de procéder à des démarches d’agrément pour pouvoir obtenir des subventions publiques</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24"/>
          <p:cNvSpPr txBox="1">
            <a:spLocks noGrp="1"/>
          </p:cNvSpPr>
          <p:nvPr>
            <p:ph type="title"/>
          </p:nvPr>
        </p:nvSpPr>
        <p:spPr>
          <a:xfrm>
            <a:off x="1194335" y="252457"/>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Représentation de l’association</a:t>
            </a:r>
            <a:endParaRPr dirty="0">
              <a:solidFill>
                <a:schemeClr val="bg2"/>
              </a:solidFill>
            </a:endParaRPr>
          </a:p>
        </p:txBody>
      </p:sp>
      <p:sp>
        <p:nvSpPr>
          <p:cNvPr id="603" name="Google Shape;603;p2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24</a:t>
            </a:fld>
            <a:endParaRPr dirty="0">
              <a:solidFill>
                <a:schemeClr val="bg2"/>
              </a:solidFill>
            </a:endParaRPr>
          </a:p>
        </p:txBody>
      </p:sp>
      <p:sp>
        <p:nvSpPr>
          <p:cNvPr id="604" name="Google Shape;604;p24"/>
          <p:cNvSpPr txBox="1"/>
          <p:nvPr/>
        </p:nvSpPr>
        <p:spPr>
          <a:xfrm>
            <a:off x="707358" y="2174734"/>
            <a:ext cx="10777284" cy="2855772"/>
          </a:xfrm>
          <a:prstGeom prst="rect">
            <a:avLst/>
          </a:prstGeom>
          <a:noFill/>
          <a:ln>
            <a:noFill/>
          </a:ln>
        </p:spPr>
        <p:txBody>
          <a:bodyPr spcFirstLastPara="1" wrap="square" lIns="91425" tIns="45700" rIns="91425" bIns="45700" anchor="t" anchorCtr="0">
            <a:noAutofit/>
          </a:bodyPr>
          <a:lstStyle/>
          <a:p>
            <a:pPr marL="285750" marR="0" lvl="0" indent="-285750" algn="just" rtl="0">
              <a:lnSpc>
                <a:spcPct val="100000"/>
              </a:lnSpc>
              <a:spcBef>
                <a:spcPts val="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Administrée par un conseil d’administration ou comité directeur, un bureau directeur et un(e) président(e).</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Chaque année, elle tient son assemblée générale.</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Ses organes dirigeants sont renouvelés périodiquement selon les statuts.</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 (la) président(e) de club doit tenir à jour un registre des délibérations du club.</a:t>
            </a:r>
            <a:endParaRPr sz="18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Elle doit respecter et faire respecter les règles édictées par la FFAM, tant sur le plan associatif que sportif.</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25"/>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 profil « idéal » d’un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dirigeant associatif</a:t>
            </a:r>
            <a:endParaRPr dirty="0">
              <a:solidFill>
                <a:schemeClr val="bg2"/>
              </a:solidFill>
            </a:endParaRPr>
          </a:p>
        </p:txBody>
      </p:sp>
      <p:sp>
        <p:nvSpPr>
          <p:cNvPr id="611" name="Google Shape;611;p2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25</a:t>
            </a:fld>
            <a:endParaRPr dirty="0">
              <a:solidFill>
                <a:schemeClr val="bg2"/>
              </a:solidFill>
            </a:endParaRPr>
          </a:p>
        </p:txBody>
      </p:sp>
      <p:pic>
        <p:nvPicPr>
          <p:cNvPr id="612" name="Google Shape;612;p25"/>
          <p:cNvPicPr preferRelativeResize="0"/>
          <p:nvPr/>
        </p:nvPicPr>
        <p:blipFill rotWithShape="1">
          <a:blip r:embed="rId3">
            <a:alphaModFix/>
          </a:blip>
          <a:srcRect/>
          <a:stretch/>
        </p:blipFill>
        <p:spPr>
          <a:xfrm>
            <a:off x="4471759" y="1967183"/>
            <a:ext cx="3248482" cy="2923634"/>
          </a:xfrm>
          <a:prstGeom prst="rect">
            <a:avLst/>
          </a:prstGeom>
          <a:noFill/>
          <a:ln>
            <a:noFill/>
          </a:ln>
        </p:spPr>
      </p:pic>
      <p:sp>
        <p:nvSpPr>
          <p:cNvPr id="613" name="Google Shape;613;p25"/>
          <p:cNvSpPr txBox="1"/>
          <p:nvPr/>
        </p:nvSpPr>
        <p:spPr>
          <a:xfrm>
            <a:off x="163472" y="2218811"/>
            <a:ext cx="4668028" cy="54669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ADOPTER</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 comportement responsable</a:t>
            </a:r>
            <a:endParaRPr sz="1800" b="0" i="0" u="none" strike="noStrike" cap="none" dirty="0">
              <a:solidFill>
                <a:schemeClr val="bg2"/>
              </a:solidFill>
              <a:latin typeface="Arial"/>
              <a:ea typeface="Arial"/>
              <a:cs typeface="Arial"/>
              <a:sym typeface="Arial"/>
            </a:endParaRPr>
          </a:p>
        </p:txBody>
      </p:sp>
      <p:sp>
        <p:nvSpPr>
          <p:cNvPr id="614" name="Google Shape;614;p25"/>
          <p:cNvSpPr txBox="1"/>
          <p:nvPr/>
        </p:nvSpPr>
        <p:spPr>
          <a:xfrm>
            <a:off x="163472" y="5007155"/>
            <a:ext cx="4308287" cy="60509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TRANSMETTRE</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une image de sérieux et de compétences.</a:t>
            </a:r>
            <a:endParaRPr sz="1800" b="0" i="0" u="none" strike="noStrike" cap="none" dirty="0">
              <a:solidFill>
                <a:schemeClr val="bg2"/>
              </a:solidFill>
              <a:latin typeface="Arial"/>
              <a:ea typeface="Arial"/>
              <a:cs typeface="Arial"/>
              <a:sym typeface="Arial"/>
            </a:endParaRPr>
          </a:p>
        </p:txBody>
      </p:sp>
      <p:sp>
        <p:nvSpPr>
          <p:cNvPr id="615" name="Google Shape;615;p25"/>
          <p:cNvSpPr txBox="1"/>
          <p:nvPr/>
        </p:nvSpPr>
        <p:spPr>
          <a:xfrm>
            <a:off x="8420830" y="2218812"/>
            <a:ext cx="2932970" cy="60509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FÉDÉRER</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les adhérents</a:t>
            </a:r>
            <a:endParaRPr sz="1800" b="0" i="0" u="none" strike="noStrike" cap="none" dirty="0">
              <a:solidFill>
                <a:schemeClr val="bg2"/>
              </a:solidFill>
              <a:latin typeface="Arial"/>
              <a:ea typeface="Arial"/>
              <a:cs typeface="Arial"/>
              <a:sym typeface="Arial"/>
            </a:endParaRPr>
          </a:p>
        </p:txBody>
      </p:sp>
      <p:sp>
        <p:nvSpPr>
          <p:cNvPr id="616" name="Google Shape;616;p25"/>
          <p:cNvSpPr txBox="1"/>
          <p:nvPr/>
        </p:nvSpPr>
        <p:spPr>
          <a:xfrm>
            <a:off x="4190551" y="5842765"/>
            <a:ext cx="3810898" cy="750309"/>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FAVORISER</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l’accueil et la formation des nouveaux adhérents</a:t>
            </a:r>
            <a:endParaRPr sz="1400" b="0" i="0" u="none" strike="noStrike" cap="none" dirty="0">
              <a:solidFill>
                <a:schemeClr val="bg2"/>
              </a:solidFill>
              <a:latin typeface="Arial"/>
              <a:ea typeface="Arial"/>
              <a:cs typeface="Arial"/>
              <a:sym typeface="Arial"/>
            </a:endParaRPr>
          </a:p>
        </p:txBody>
      </p:sp>
      <p:sp>
        <p:nvSpPr>
          <p:cNvPr id="617" name="Google Shape;617;p25"/>
          <p:cNvSpPr txBox="1"/>
          <p:nvPr/>
        </p:nvSpPr>
        <p:spPr>
          <a:xfrm>
            <a:off x="8261199" y="4256847"/>
            <a:ext cx="3090136" cy="75030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MOTIVER</a:t>
            </a:r>
            <a:r>
              <a:rPr lang="fr-FR" sz="2000" b="0" i="0" u="none" strike="noStrike" cap="none" dirty="0">
                <a:solidFill>
                  <a:schemeClr val="bg2"/>
                </a:solidFill>
                <a:latin typeface="Arial"/>
                <a:ea typeface="Arial"/>
                <a:cs typeface="Arial"/>
                <a:sym typeface="Arial"/>
              </a:rPr>
              <a:t> </a:t>
            </a:r>
            <a:r>
              <a:rPr lang="fr-FR" sz="1800" b="0" i="0" u="none" strike="noStrike" cap="none" dirty="0">
                <a:solidFill>
                  <a:schemeClr val="bg2"/>
                </a:solidFill>
                <a:latin typeface="Arial"/>
                <a:ea typeface="Arial"/>
                <a:cs typeface="Arial"/>
                <a:sym typeface="Arial"/>
              </a:rPr>
              <a:t>et </a:t>
            </a:r>
            <a:r>
              <a:rPr lang="fr-FR" sz="1800" b="1" i="0" u="none" strike="noStrike" cap="none" dirty="0">
                <a:solidFill>
                  <a:schemeClr val="bg2"/>
                </a:solidFill>
                <a:latin typeface="Arial"/>
                <a:ea typeface="Arial"/>
                <a:cs typeface="Arial"/>
                <a:sym typeface="Arial"/>
              </a:rPr>
              <a:t>FAVORISER</a:t>
            </a:r>
            <a:r>
              <a:rPr lang="fr-FR" sz="1800" b="0" i="0" u="none" strike="noStrike" cap="none" dirty="0">
                <a:solidFill>
                  <a:schemeClr val="bg2"/>
                </a:solidFill>
                <a:latin typeface="Arial"/>
                <a:ea typeface="Arial"/>
                <a:cs typeface="Arial"/>
                <a:sym typeface="Arial"/>
              </a:rPr>
              <a:t> l’engagement des bénévoles</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26"/>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Arial Black"/>
              <a:buNone/>
            </a:pPr>
            <a:r>
              <a:rPr lang="fr-FR" sz="4000" b="1" i="0" u="none" strike="noStrike" cap="none" dirty="0">
                <a:solidFill>
                  <a:schemeClr val="bg2"/>
                </a:solidFill>
                <a:latin typeface="Arial Black"/>
                <a:ea typeface="Arial Black"/>
                <a:cs typeface="Arial Black"/>
                <a:sym typeface="Arial Black"/>
              </a:rPr>
              <a:t>Responsabilités et devoirs </a:t>
            </a:r>
            <a:br>
              <a:rPr lang="fr-FR" sz="40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d’un(e) président(e) de club</a:t>
            </a:r>
            <a:endParaRPr dirty="0">
              <a:solidFill>
                <a:schemeClr val="bg2"/>
              </a:solidFill>
            </a:endParaRPr>
          </a:p>
        </p:txBody>
      </p:sp>
      <p:sp>
        <p:nvSpPr>
          <p:cNvPr id="624" name="Google Shape;624;p2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26</a:t>
            </a:fld>
            <a:endParaRPr dirty="0">
              <a:solidFill>
                <a:schemeClr val="bg2"/>
              </a:solidFill>
            </a:endParaRPr>
          </a:p>
        </p:txBody>
      </p:sp>
      <p:pic>
        <p:nvPicPr>
          <p:cNvPr id="625" name="Google Shape;625;p26" descr="Une image contenant conception, art&#10;&#10;Le contenu généré par l’IA peut être incorrect."/>
          <p:cNvPicPr preferRelativeResize="0"/>
          <p:nvPr/>
        </p:nvPicPr>
        <p:blipFill rotWithShape="1">
          <a:blip r:embed="rId3">
            <a:alphaModFix/>
          </a:blip>
          <a:srcRect/>
          <a:stretch/>
        </p:blipFill>
        <p:spPr>
          <a:xfrm>
            <a:off x="5283200" y="2616200"/>
            <a:ext cx="1625600" cy="1625600"/>
          </a:xfrm>
          <a:prstGeom prst="rect">
            <a:avLst/>
          </a:prstGeom>
          <a:noFill/>
          <a:ln>
            <a:noFill/>
          </a:ln>
        </p:spPr>
      </p:pic>
      <p:sp>
        <p:nvSpPr>
          <p:cNvPr id="626" name="Google Shape;626;p26"/>
          <p:cNvSpPr txBox="1"/>
          <p:nvPr/>
        </p:nvSpPr>
        <p:spPr>
          <a:xfrm>
            <a:off x="1972087" y="2029698"/>
            <a:ext cx="2487131" cy="54669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RESPONSABLE</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devant la loi</a:t>
            </a:r>
            <a:endParaRPr sz="1800" b="0" i="0" u="none" strike="noStrike" cap="none" dirty="0">
              <a:solidFill>
                <a:schemeClr val="bg2"/>
              </a:solidFill>
              <a:latin typeface="Arial"/>
              <a:ea typeface="Arial"/>
              <a:cs typeface="Arial"/>
              <a:sym typeface="Arial"/>
            </a:endParaRPr>
          </a:p>
        </p:txBody>
      </p:sp>
      <p:sp>
        <p:nvSpPr>
          <p:cNvPr id="627" name="Google Shape;627;p26"/>
          <p:cNvSpPr txBox="1"/>
          <p:nvPr/>
        </p:nvSpPr>
        <p:spPr>
          <a:xfrm>
            <a:off x="658504" y="3764704"/>
            <a:ext cx="3800714" cy="54669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EXECUTER</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les orientations du comité directeur</a:t>
            </a:r>
            <a:endParaRPr sz="1800" b="0" i="0" u="none" strike="noStrike" cap="none" dirty="0">
              <a:solidFill>
                <a:schemeClr val="bg2"/>
              </a:solidFill>
              <a:latin typeface="Arial"/>
              <a:ea typeface="Arial"/>
              <a:cs typeface="Arial"/>
              <a:sym typeface="Arial"/>
            </a:endParaRPr>
          </a:p>
        </p:txBody>
      </p:sp>
      <p:sp>
        <p:nvSpPr>
          <p:cNvPr id="628" name="Google Shape;628;p26"/>
          <p:cNvSpPr txBox="1"/>
          <p:nvPr/>
        </p:nvSpPr>
        <p:spPr>
          <a:xfrm>
            <a:off x="4291918" y="5430114"/>
            <a:ext cx="3800714" cy="54669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RESPONSABLE DE SES ACTES</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devant le comité directeur et l’AG</a:t>
            </a:r>
            <a:endParaRPr sz="1800" b="0" i="0" u="none" strike="noStrike" cap="none" dirty="0">
              <a:solidFill>
                <a:schemeClr val="bg2"/>
              </a:solidFill>
              <a:latin typeface="Arial"/>
              <a:ea typeface="Arial"/>
              <a:cs typeface="Arial"/>
              <a:sym typeface="Arial"/>
            </a:endParaRPr>
          </a:p>
        </p:txBody>
      </p:sp>
      <p:sp>
        <p:nvSpPr>
          <p:cNvPr id="629" name="Google Shape;629;p26"/>
          <p:cNvSpPr txBox="1"/>
          <p:nvPr/>
        </p:nvSpPr>
        <p:spPr>
          <a:xfrm>
            <a:off x="7991605" y="3186781"/>
            <a:ext cx="3892462" cy="18361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INFORMER LA PREFECTURE, la FFAM, la LAM, les représentants </a:t>
            </a:r>
            <a:r>
              <a:rPr lang="fr-FR" sz="2000" b="1" i="0" u="none" strike="noStrike" cap="none" dirty="0" err="1">
                <a:solidFill>
                  <a:schemeClr val="bg2"/>
                </a:solidFill>
                <a:latin typeface="Arial"/>
                <a:ea typeface="Arial"/>
                <a:cs typeface="Arial"/>
                <a:sym typeface="Arial"/>
              </a:rPr>
              <a:t>dept</a:t>
            </a:r>
            <a:endParaRPr sz="18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pour tous changements de statuts et/ou de dirigeants</a:t>
            </a:r>
            <a:endParaRPr sz="1800" b="0" i="0" u="none" strike="noStrike" cap="none" dirty="0">
              <a:solidFill>
                <a:schemeClr val="bg2"/>
              </a:solidFill>
              <a:latin typeface="Arial"/>
              <a:ea typeface="Arial"/>
              <a:cs typeface="Arial"/>
              <a:sym typeface="Arial"/>
            </a:endParaRPr>
          </a:p>
        </p:txBody>
      </p:sp>
      <p:sp>
        <p:nvSpPr>
          <p:cNvPr id="630" name="Google Shape;630;p26"/>
          <p:cNvSpPr txBox="1"/>
          <p:nvPr/>
        </p:nvSpPr>
        <p:spPr>
          <a:xfrm>
            <a:off x="8272384" y="2015239"/>
            <a:ext cx="2576474" cy="54669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ORGANISER</a:t>
            </a:r>
            <a:endParaRPr sz="18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une AG tous les ans</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27"/>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Déroulement d’une</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assemblée générale</a:t>
            </a:r>
            <a:endParaRPr dirty="0">
              <a:solidFill>
                <a:schemeClr val="bg2"/>
              </a:solidFill>
            </a:endParaRPr>
          </a:p>
        </p:txBody>
      </p:sp>
      <p:sp>
        <p:nvSpPr>
          <p:cNvPr id="637" name="Google Shape;637;p2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27</a:t>
            </a:fld>
            <a:endParaRPr dirty="0">
              <a:solidFill>
                <a:schemeClr val="bg2"/>
              </a:solidFill>
            </a:endParaRPr>
          </a:p>
        </p:txBody>
      </p:sp>
      <p:sp>
        <p:nvSpPr>
          <p:cNvPr id="638" name="Google Shape;638;p27"/>
          <p:cNvSpPr/>
          <p:nvPr/>
        </p:nvSpPr>
        <p:spPr>
          <a:xfrm rot="5400000">
            <a:off x="762359" y="1749413"/>
            <a:ext cx="1115434" cy="963752"/>
          </a:xfrm>
          <a:prstGeom prst="hexagon">
            <a:avLst>
              <a:gd name="adj" fmla="val 25000"/>
              <a:gd name="vf" fmla="val 115470"/>
            </a:avLst>
          </a:prstGeom>
          <a:solidFill>
            <a:schemeClr val="accent4">
              <a:lumMod val="40000"/>
              <a:lumOff val="60000"/>
            </a:schemeClr>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bg2"/>
              </a:solidFill>
              <a:latin typeface="Arial"/>
              <a:ea typeface="Arial"/>
              <a:cs typeface="Arial"/>
              <a:sym typeface="Arial"/>
            </a:endParaRPr>
          </a:p>
        </p:txBody>
      </p:sp>
      <p:sp>
        <p:nvSpPr>
          <p:cNvPr id="639" name="Google Shape;639;p27"/>
          <p:cNvSpPr txBox="1"/>
          <p:nvPr/>
        </p:nvSpPr>
        <p:spPr>
          <a:xfrm>
            <a:off x="987895" y="1846825"/>
            <a:ext cx="664344" cy="76890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fr-FR" sz="5400" b="0" i="0" u="none" strike="noStrike" cap="none" dirty="0">
                <a:solidFill>
                  <a:schemeClr val="bg2"/>
                </a:solidFill>
                <a:latin typeface="Arial"/>
                <a:ea typeface="Arial"/>
                <a:cs typeface="Arial"/>
                <a:sym typeface="Arial"/>
              </a:rPr>
              <a:t>1</a:t>
            </a:r>
            <a:endParaRPr sz="1400" b="0" i="0" u="none" strike="noStrike" cap="none" dirty="0">
              <a:solidFill>
                <a:schemeClr val="bg2"/>
              </a:solidFill>
              <a:latin typeface="Arial"/>
              <a:ea typeface="Arial"/>
              <a:cs typeface="Arial"/>
              <a:sym typeface="Arial"/>
            </a:endParaRPr>
          </a:p>
        </p:txBody>
      </p:sp>
      <p:sp>
        <p:nvSpPr>
          <p:cNvPr id="640" name="Google Shape;640;p27"/>
          <p:cNvSpPr/>
          <p:nvPr/>
        </p:nvSpPr>
        <p:spPr>
          <a:xfrm rot="5400000">
            <a:off x="762359" y="3504841"/>
            <a:ext cx="1115434" cy="963752"/>
          </a:xfrm>
          <a:prstGeom prst="hexagon">
            <a:avLst>
              <a:gd name="adj" fmla="val 25000"/>
              <a:gd name="vf" fmla="val 115470"/>
            </a:avLst>
          </a:prstGeom>
          <a:solidFill>
            <a:schemeClr val="accent4">
              <a:lumMod val="40000"/>
              <a:lumOff val="60000"/>
            </a:schemeClr>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bg2"/>
              </a:solidFill>
              <a:latin typeface="Arial"/>
              <a:ea typeface="Arial"/>
              <a:cs typeface="Arial"/>
              <a:sym typeface="Arial"/>
            </a:endParaRPr>
          </a:p>
        </p:txBody>
      </p:sp>
      <p:sp>
        <p:nvSpPr>
          <p:cNvPr id="641" name="Google Shape;641;p27"/>
          <p:cNvSpPr txBox="1"/>
          <p:nvPr/>
        </p:nvSpPr>
        <p:spPr>
          <a:xfrm>
            <a:off x="987895" y="3602250"/>
            <a:ext cx="664344" cy="76890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fr-FR" sz="5400" b="0" i="0" u="none" strike="noStrike" cap="none" dirty="0">
                <a:solidFill>
                  <a:schemeClr val="bg2"/>
                </a:solidFill>
                <a:latin typeface="Arial"/>
                <a:ea typeface="Arial"/>
                <a:cs typeface="Arial"/>
                <a:sym typeface="Arial"/>
              </a:rPr>
              <a:t>2</a:t>
            </a:r>
            <a:endParaRPr sz="1400" b="0" i="0" u="none" strike="noStrike" cap="none" dirty="0">
              <a:solidFill>
                <a:schemeClr val="bg2"/>
              </a:solidFill>
              <a:latin typeface="Arial"/>
              <a:ea typeface="Arial"/>
              <a:cs typeface="Arial"/>
              <a:sym typeface="Arial"/>
            </a:endParaRPr>
          </a:p>
        </p:txBody>
      </p:sp>
      <p:sp>
        <p:nvSpPr>
          <p:cNvPr id="642" name="Google Shape;642;p27"/>
          <p:cNvSpPr/>
          <p:nvPr/>
        </p:nvSpPr>
        <p:spPr>
          <a:xfrm rot="5400000">
            <a:off x="762359" y="5260269"/>
            <a:ext cx="1115434" cy="963752"/>
          </a:xfrm>
          <a:prstGeom prst="hexagon">
            <a:avLst>
              <a:gd name="adj" fmla="val 25000"/>
              <a:gd name="vf" fmla="val 115470"/>
            </a:avLst>
          </a:prstGeom>
          <a:solidFill>
            <a:schemeClr val="accent4">
              <a:lumMod val="40000"/>
              <a:lumOff val="60000"/>
            </a:schemeClr>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bg2"/>
              </a:solidFill>
              <a:latin typeface="Arial"/>
              <a:ea typeface="Arial"/>
              <a:cs typeface="Arial"/>
              <a:sym typeface="Arial"/>
            </a:endParaRPr>
          </a:p>
        </p:txBody>
      </p:sp>
      <p:sp>
        <p:nvSpPr>
          <p:cNvPr id="643" name="Google Shape;643;p27"/>
          <p:cNvSpPr txBox="1"/>
          <p:nvPr/>
        </p:nvSpPr>
        <p:spPr>
          <a:xfrm>
            <a:off x="987895" y="5357675"/>
            <a:ext cx="664344" cy="76890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fr-FR" sz="5400" b="0" i="0" u="none" strike="noStrike" cap="none" dirty="0">
                <a:solidFill>
                  <a:schemeClr val="bg2"/>
                </a:solidFill>
                <a:latin typeface="Arial"/>
                <a:ea typeface="Arial"/>
                <a:cs typeface="Arial"/>
                <a:sym typeface="Arial"/>
              </a:rPr>
              <a:t>3</a:t>
            </a:r>
            <a:endParaRPr sz="1400" b="0" i="0" u="none" strike="noStrike" cap="none" dirty="0">
              <a:solidFill>
                <a:schemeClr val="bg2"/>
              </a:solidFill>
              <a:latin typeface="Arial"/>
              <a:ea typeface="Arial"/>
              <a:cs typeface="Arial"/>
              <a:sym typeface="Arial"/>
            </a:endParaRPr>
          </a:p>
        </p:txBody>
      </p:sp>
      <p:sp>
        <p:nvSpPr>
          <p:cNvPr id="644" name="Google Shape;644;p27"/>
          <p:cNvSpPr txBox="1"/>
          <p:nvPr/>
        </p:nvSpPr>
        <p:spPr>
          <a:xfrm>
            <a:off x="2277726" y="1862318"/>
            <a:ext cx="8637322" cy="737941"/>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Convocation</a:t>
            </a:r>
            <a:r>
              <a:rPr lang="fr-FR" sz="1800" b="1" i="0" u="none" strike="noStrike" cap="none" dirty="0">
                <a:solidFill>
                  <a:schemeClr val="bg2"/>
                </a:solidFill>
                <a:latin typeface="Arial"/>
                <a:ea typeface="Arial"/>
                <a:cs typeface="Arial"/>
                <a:sym typeface="Arial"/>
              </a:rPr>
              <a:t> : </a:t>
            </a:r>
            <a:r>
              <a:rPr lang="fr-FR" sz="1800" b="0" i="0" u="none" strike="noStrike" cap="none" dirty="0">
                <a:solidFill>
                  <a:schemeClr val="bg2"/>
                </a:solidFill>
                <a:latin typeface="Arial"/>
                <a:ea typeface="Arial"/>
                <a:cs typeface="Arial"/>
                <a:sym typeface="Arial"/>
              </a:rPr>
              <a:t>peu importe le mode de convocation (courrier simple, mail,…) dès lors qu’il est prévu par les statuts, voire par le règlement intérieur.</a:t>
            </a:r>
            <a:endParaRPr sz="1800" b="0" i="1" u="none" strike="noStrike" cap="none" dirty="0">
              <a:solidFill>
                <a:schemeClr val="bg2"/>
              </a:solidFill>
              <a:latin typeface="Arial"/>
              <a:ea typeface="Arial"/>
              <a:cs typeface="Arial"/>
              <a:sym typeface="Arial"/>
            </a:endParaRPr>
          </a:p>
        </p:txBody>
      </p:sp>
      <p:sp>
        <p:nvSpPr>
          <p:cNvPr id="645" name="Google Shape;645;p27"/>
          <p:cNvSpPr txBox="1"/>
          <p:nvPr/>
        </p:nvSpPr>
        <p:spPr>
          <a:xfrm>
            <a:off x="2277726" y="3617746"/>
            <a:ext cx="8637322" cy="737942"/>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2000"/>
              <a:buFont typeface="Arial"/>
              <a:buNone/>
            </a:pPr>
            <a:r>
              <a:rPr lang="fr-FR" sz="2000" b="1" i="0" u="none" strike="noStrike" cap="none">
                <a:solidFill>
                  <a:schemeClr val="bg2"/>
                </a:solidFill>
                <a:latin typeface="Arial"/>
                <a:ea typeface="Arial"/>
                <a:cs typeface="Arial"/>
                <a:sym typeface="Arial"/>
              </a:rPr>
              <a:t>Compte-rendu</a:t>
            </a:r>
            <a:r>
              <a:rPr lang="fr-FR" sz="1800" b="1" i="0" u="none" strike="noStrike" cap="none">
                <a:solidFill>
                  <a:schemeClr val="bg2"/>
                </a:solidFill>
                <a:latin typeface="Arial"/>
                <a:ea typeface="Arial"/>
                <a:cs typeface="Arial"/>
                <a:sym typeface="Arial"/>
              </a:rPr>
              <a:t> </a:t>
            </a:r>
            <a:r>
              <a:rPr lang="fr-FR" sz="1800" b="0" i="0" u="none" strike="noStrike" cap="none">
                <a:solidFill>
                  <a:schemeClr val="bg2"/>
                </a:solidFill>
                <a:latin typeface="Arial"/>
                <a:ea typeface="Arial"/>
                <a:cs typeface="Arial"/>
                <a:sym typeface="Arial"/>
              </a:rPr>
              <a:t>: texte par lequel on rend compte, on expose, on relate un fait, un événement, y compris le bilan d’activité du club.</a:t>
            </a:r>
            <a:endParaRPr sz="1800" b="0" i="0" u="none" strike="noStrike" cap="none">
              <a:solidFill>
                <a:schemeClr val="bg2"/>
              </a:solidFill>
              <a:latin typeface="Arial"/>
              <a:ea typeface="Arial"/>
              <a:cs typeface="Arial"/>
              <a:sym typeface="Arial"/>
            </a:endParaRPr>
          </a:p>
        </p:txBody>
      </p:sp>
      <p:sp>
        <p:nvSpPr>
          <p:cNvPr id="646" name="Google Shape;646;p27"/>
          <p:cNvSpPr txBox="1"/>
          <p:nvPr/>
        </p:nvSpPr>
        <p:spPr>
          <a:xfrm>
            <a:off x="2277726" y="5373173"/>
            <a:ext cx="8637322" cy="73794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2000"/>
              <a:buFont typeface="Arial"/>
              <a:buNone/>
            </a:pPr>
            <a:r>
              <a:rPr lang="fr-FR" sz="2000" b="1" i="0" u="none" strike="noStrike" cap="none">
                <a:solidFill>
                  <a:schemeClr val="bg2"/>
                </a:solidFill>
                <a:latin typeface="Arial"/>
                <a:ea typeface="Arial"/>
                <a:cs typeface="Arial"/>
                <a:sym typeface="Arial"/>
              </a:rPr>
              <a:t>Procès verbal</a:t>
            </a:r>
            <a:r>
              <a:rPr lang="fr-FR" sz="2000" b="0" i="0" u="none" strike="noStrike" cap="none">
                <a:solidFill>
                  <a:schemeClr val="bg2"/>
                </a:solidFill>
                <a:latin typeface="Arial"/>
                <a:ea typeface="Arial"/>
                <a:cs typeface="Arial"/>
                <a:sym typeface="Arial"/>
              </a:rPr>
              <a:t> </a:t>
            </a:r>
            <a:r>
              <a:rPr lang="fr-FR" sz="1800" b="0" i="0" u="none" strike="noStrike" cap="none">
                <a:solidFill>
                  <a:schemeClr val="bg2"/>
                </a:solidFill>
                <a:latin typeface="Arial"/>
                <a:ea typeface="Arial"/>
                <a:cs typeface="Arial"/>
                <a:sym typeface="Arial"/>
              </a:rPr>
              <a:t>: acte par lequel une autorité compétente constate les décisions ou faits importants lors de l’Assemblée Générale.</a:t>
            </a:r>
            <a:endParaRPr sz="1400" b="0" i="0" u="none" strike="noStrike" cap="none">
              <a:solidFill>
                <a:schemeClr val="bg2"/>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29"/>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Ressources d’une association</a:t>
            </a:r>
            <a:endParaRPr dirty="0">
              <a:solidFill>
                <a:schemeClr val="bg2"/>
              </a:solidFill>
            </a:endParaRPr>
          </a:p>
        </p:txBody>
      </p:sp>
      <p:sp>
        <p:nvSpPr>
          <p:cNvPr id="653" name="Google Shape;653;p29"/>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28</a:t>
            </a:fld>
            <a:endParaRPr sz="1200" b="0" i="0" u="none" strike="noStrike" cap="none">
              <a:solidFill>
                <a:schemeClr val="lt1"/>
              </a:solidFill>
              <a:latin typeface="Arial"/>
              <a:ea typeface="Arial"/>
              <a:cs typeface="Arial"/>
              <a:sym typeface="Arial"/>
            </a:endParaRPr>
          </a:p>
        </p:txBody>
      </p:sp>
      <p:sp>
        <p:nvSpPr>
          <p:cNvPr id="654" name="Google Shape;654;p2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28</a:t>
            </a:fld>
            <a:endParaRPr dirty="0">
              <a:solidFill>
                <a:schemeClr val="bg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30"/>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Ressources financières</a:t>
            </a:r>
            <a:endParaRPr dirty="0">
              <a:solidFill>
                <a:schemeClr val="bg2"/>
              </a:solidFill>
            </a:endParaRPr>
          </a:p>
        </p:txBody>
      </p:sp>
      <p:sp>
        <p:nvSpPr>
          <p:cNvPr id="661" name="Google Shape;661;p3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29</a:t>
            </a:fld>
            <a:endParaRPr dirty="0">
              <a:solidFill>
                <a:schemeClr val="bg2"/>
              </a:solidFill>
            </a:endParaRPr>
          </a:p>
        </p:txBody>
      </p:sp>
      <p:sp>
        <p:nvSpPr>
          <p:cNvPr id="662" name="Google Shape;662;p30"/>
          <p:cNvSpPr txBox="1"/>
          <p:nvPr/>
        </p:nvSpPr>
        <p:spPr>
          <a:xfrm>
            <a:off x="1064388" y="3149097"/>
            <a:ext cx="2961149"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dirty="0">
                <a:solidFill>
                  <a:schemeClr val="bg2"/>
                </a:solidFill>
                <a:latin typeface="Arial"/>
                <a:ea typeface="Arial"/>
                <a:cs typeface="Arial"/>
                <a:sym typeface="Arial"/>
              </a:rPr>
              <a:t>Cotisations des licencié(e)s et membres associés</a:t>
            </a:r>
            <a:endParaRPr sz="1400" b="0" i="0" u="none" strike="noStrike" cap="none" dirty="0">
              <a:solidFill>
                <a:schemeClr val="bg2"/>
              </a:solidFill>
              <a:latin typeface="Arial"/>
              <a:ea typeface="Arial"/>
              <a:cs typeface="Arial"/>
              <a:sym typeface="Arial"/>
            </a:endParaRPr>
          </a:p>
        </p:txBody>
      </p:sp>
      <p:sp>
        <p:nvSpPr>
          <p:cNvPr id="663" name="Google Shape;663;p30"/>
          <p:cNvSpPr txBox="1"/>
          <p:nvPr/>
        </p:nvSpPr>
        <p:spPr>
          <a:xfrm>
            <a:off x="4615424" y="3730513"/>
            <a:ext cx="2961149"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Subventions locales, départementales, régionales et fédérales</a:t>
            </a:r>
            <a:endParaRPr sz="1400" b="0" i="0" u="none" strike="noStrike" cap="none">
              <a:solidFill>
                <a:schemeClr val="bg2"/>
              </a:solidFill>
              <a:latin typeface="Arial"/>
              <a:ea typeface="Arial"/>
              <a:cs typeface="Arial"/>
              <a:sym typeface="Arial"/>
            </a:endParaRPr>
          </a:p>
        </p:txBody>
      </p:sp>
      <p:sp>
        <p:nvSpPr>
          <p:cNvPr id="664" name="Google Shape;664;p30"/>
          <p:cNvSpPr txBox="1"/>
          <p:nvPr/>
        </p:nvSpPr>
        <p:spPr>
          <a:xfrm>
            <a:off x="7766526" y="3149097"/>
            <a:ext cx="296114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Mécénat, Partenariat</a:t>
            </a:r>
            <a:endParaRPr sz="1400" b="0" i="0" u="none" strike="noStrike" cap="none">
              <a:solidFill>
                <a:schemeClr val="bg2"/>
              </a:solidFill>
              <a:latin typeface="Arial"/>
              <a:ea typeface="Arial"/>
              <a:cs typeface="Arial"/>
              <a:sym typeface="Arial"/>
            </a:endParaRPr>
          </a:p>
        </p:txBody>
      </p:sp>
      <p:sp>
        <p:nvSpPr>
          <p:cNvPr id="665" name="Google Shape;665;p30"/>
          <p:cNvSpPr txBox="1"/>
          <p:nvPr/>
        </p:nvSpPr>
        <p:spPr>
          <a:xfrm>
            <a:off x="500888" y="5241500"/>
            <a:ext cx="11151873" cy="707846"/>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2000"/>
              <a:buFont typeface="Arial"/>
              <a:buNone/>
            </a:pPr>
            <a:r>
              <a:rPr lang="fr-FR" sz="2000" b="0" i="0" u="none" strike="noStrike" cap="none" dirty="0">
                <a:solidFill>
                  <a:schemeClr val="bg2"/>
                </a:solidFill>
                <a:latin typeface="Arial"/>
                <a:ea typeface="Arial"/>
                <a:cs typeface="Arial"/>
                <a:sym typeface="Arial"/>
              </a:rPr>
              <a:t>Les demandes de subventions, quel que soit l’organisme, sont réalisées sur présentation d’un dossier</a:t>
            </a:r>
            <a:endParaRPr sz="1400" b="0" i="0" u="none" strike="noStrike" cap="none" dirty="0">
              <a:solidFill>
                <a:schemeClr val="bg2"/>
              </a:solidFill>
              <a:latin typeface="Arial"/>
              <a:ea typeface="Arial"/>
              <a:cs typeface="Arial"/>
              <a:sym typeface="Arial"/>
            </a:endParaRPr>
          </a:p>
        </p:txBody>
      </p:sp>
      <p:sp>
        <p:nvSpPr>
          <p:cNvPr id="666" name="Google Shape;666;p30"/>
          <p:cNvSpPr/>
          <p:nvPr/>
        </p:nvSpPr>
        <p:spPr>
          <a:xfrm>
            <a:off x="3565644" y="1743993"/>
            <a:ext cx="5060711" cy="921830"/>
          </a:xfrm>
          <a:prstGeom prst="roundRect">
            <a:avLst>
              <a:gd name="adj" fmla="val 16667"/>
            </a:avLst>
          </a:prstGeom>
          <a:solidFill>
            <a:srgbClr val="ADD0A5"/>
          </a:solidFill>
          <a:ln w="12700" cap="flat" cmpd="sng">
            <a:solidFill>
              <a:srgbClr val="ADD0A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Ressources financières d’un club</a:t>
            </a:r>
            <a:endParaRPr sz="1400" b="1" i="0" u="none" strike="noStrike" cap="none" dirty="0">
              <a:solidFill>
                <a:schemeClr val="bg2"/>
              </a:solidFill>
              <a:latin typeface="Arial"/>
              <a:ea typeface="Arial"/>
              <a:cs typeface="Arial"/>
              <a:sym typeface="Arial"/>
            </a:endParaRPr>
          </a:p>
        </p:txBody>
      </p:sp>
      <p:cxnSp>
        <p:nvCxnSpPr>
          <p:cNvPr id="667" name="Google Shape;667;p30"/>
          <p:cNvCxnSpPr/>
          <p:nvPr/>
        </p:nvCxnSpPr>
        <p:spPr>
          <a:xfrm flipH="1">
            <a:off x="2912165" y="2638142"/>
            <a:ext cx="753153" cy="381285"/>
          </a:xfrm>
          <a:prstGeom prst="straightConnector1">
            <a:avLst/>
          </a:prstGeom>
          <a:noFill/>
          <a:ln w="38100" cap="flat" cmpd="sng">
            <a:solidFill>
              <a:srgbClr val="ADD0A5"/>
            </a:solidFill>
            <a:prstDash val="solid"/>
            <a:miter lim="800000"/>
            <a:headEnd type="none" w="sm" len="sm"/>
            <a:tailEnd type="none" w="sm" len="sm"/>
          </a:ln>
        </p:spPr>
      </p:cxnSp>
      <p:cxnSp>
        <p:nvCxnSpPr>
          <p:cNvPr id="668" name="Google Shape;668;p30"/>
          <p:cNvCxnSpPr/>
          <p:nvPr/>
        </p:nvCxnSpPr>
        <p:spPr>
          <a:xfrm>
            <a:off x="6095998" y="2633601"/>
            <a:ext cx="0" cy="884828"/>
          </a:xfrm>
          <a:prstGeom prst="straightConnector1">
            <a:avLst/>
          </a:prstGeom>
          <a:noFill/>
          <a:ln w="38100" cap="flat" cmpd="sng">
            <a:solidFill>
              <a:srgbClr val="ADD0A5"/>
            </a:solidFill>
            <a:prstDash val="solid"/>
            <a:miter lim="800000"/>
            <a:headEnd type="none" w="sm" len="sm"/>
            <a:tailEnd type="none" w="sm" len="sm"/>
          </a:ln>
        </p:spPr>
      </p:cxnSp>
      <p:cxnSp>
        <p:nvCxnSpPr>
          <p:cNvPr id="669" name="Google Shape;669;p30"/>
          <p:cNvCxnSpPr/>
          <p:nvPr/>
        </p:nvCxnSpPr>
        <p:spPr>
          <a:xfrm>
            <a:off x="8526679" y="2594690"/>
            <a:ext cx="537808" cy="481325"/>
          </a:xfrm>
          <a:prstGeom prst="straightConnector1">
            <a:avLst/>
          </a:prstGeom>
          <a:noFill/>
          <a:ln w="38100" cap="flat" cmpd="sng">
            <a:solidFill>
              <a:srgbClr val="ADD0A5"/>
            </a:solidFill>
            <a:prstDash val="solid"/>
            <a:miter lim="800000"/>
            <a:headEnd type="none" w="sm" len="sm"/>
            <a:tailEnd type="none" w="sm" len="sm"/>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31"/>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Dons et </a:t>
            </a:r>
            <a:r>
              <a:rPr lang="fr-FR" sz="4400" b="1" i="0" u="none" strike="noStrike" cap="none" dirty="0" err="1">
                <a:solidFill>
                  <a:schemeClr val="bg2"/>
                </a:solidFill>
                <a:latin typeface="Arial Black"/>
                <a:ea typeface="Arial Black"/>
                <a:cs typeface="Arial Black"/>
                <a:sym typeface="Arial Black"/>
              </a:rPr>
              <a:t>défiscalis</a:t>
            </a:r>
            <a:r>
              <a:rPr lang="fr-FR" sz="4400" b="1" i="0" u="none" strike="noStrike" cap="none" dirty="0">
                <a:solidFill>
                  <a:schemeClr val="bg2"/>
                </a:solidFill>
                <a:latin typeface="Arial Black"/>
                <a:ea typeface="Arial Black"/>
                <a:cs typeface="Arial Black"/>
                <a:sym typeface="Arial Black"/>
              </a:rPr>
              <a:t>	</a:t>
            </a:r>
            <a:r>
              <a:rPr lang="fr-FR" sz="4400" b="1" i="0" u="none" strike="noStrike" cap="none" dirty="0" err="1">
                <a:solidFill>
                  <a:schemeClr val="bg2"/>
                </a:solidFill>
                <a:latin typeface="Arial Black"/>
                <a:ea typeface="Arial Black"/>
                <a:cs typeface="Arial Black"/>
                <a:sym typeface="Arial Black"/>
              </a:rPr>
              <a:t>ation</a:t>
            </a:r>
            <a:endParaRPr sz="4400" b="1" i="0" u="none" strike="noStrike" cap="none" dirty="0">
              <a:solidFill>
                <a:schemeClr val="bg2"/>
              </a:solidFill>
              <a:latin typeface="Arial Black"/>
              <a:ea typeface="Arial Black"/>
              <a:cs typeface="Arial Black"/>
              <a:sym typeface="Arial Black"/>
            </a:endParaRPr>
          </a:p>
        </p:txBody>
      </p:sp>
      <p:sp>
        <p:nvSpPr>
          <p:cNvPr id="676" name="Google Shape;676;p3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30</a:t>
            </a:fld>
            <a:endParaRPr dirty="0">
              <a:solidFill>
                <a:schemeClr val="bg2"/>
              </a:solidFill>
            </a:endParaRPr>
          </a:p>
        </p:txBody>
      </p:sp>
      <p:sp>
        <p:nvSpPr>
          <p:cNvPr id="677" name="Google Shape;677;p31"/>
          <p:cNvSpPr txBox="1"/>
          <p:nvPr/>
        </p:nvSpPr>
        <p:spPr>
          <a:xfrm>
            <a:off x="576416" y="1838055"/>
            <a:ext cx="11039165" cy="133357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Dans le cadre d’une activité associative, les bénévoles engagent souvent des frais (matériel, déplacement, etc.).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Les conditions de prise en charge doivent être </a:t>
            </a:r>
            <a:r>
              <a:rPr lang="fr-FR" sz="1800" b="1" i="0" u="none" strike="noStrike" cap="none" dirty="0">
                <a:solidFill>
                  <a:schemeClr val="bg2"/>
                </a:solidFill>
                <a:latin typeface="Arial"/>
                <a:ea typeface="Arial"/>
                <a:cs typeface="Arial"/>
                <a:sym typeface="Arial"/>
              </a:rPr>
              <a:t>obligatoirement écrites </a:t>
            </a:r>
            <a:r>
              <a:rPr lang="fr-FR" sz="1800" b="0" i="0" u="none" strike="noStrike" cap="none" dirty="0">
                <a:solidFill>
                  <a:schemeClr val="bg2"/>
                </a:solidFill>
                <a:latin typeface="Arial"/>
                <a:ea typeface="Arial"/>
                <a:cs typeface="Arial"/>
                <a:sym typeface="Arial"/>
              </a:rPr>
              <a:t>dans le règlement intérieur ou le règlement financier de l’association (Les frais remboursables ? Qui en bénéficie ? Le barème défini ? Etc.)</a:t>
            </a:r>
            <a:endParaRPr sz="1100" b="0" i="0" u="none" strike="noStrike" cap="none" dirty="0">
              <a:solidFill>
                <a:schemeClr val="bg2"/>
              </a:solidFill>
              <a:latin typeface="Arial"/>
              <a:ea typeface="Arial"/>
              <a:cs typeface="Arial"/>
              <a:sym typeface="Arial"/>
            </a:endParaRPr>
          </a:p>
        </p:txBody>
      </p:sp>
      <p:grpSp>
        <p:nvGrpSpPr>
          <p:cNvPr id="678" name="Google Shape;678;p31"/>
          <p:cNvGrpSpPr/>
          <p:nvPr/>
        </p:nvGrpSpPr>
        <p:grpSpPr>
          <a:xfrm>
            <a:off x="652431" y="3754106"/>
            <a:ext cx="10887134" cy="2463814"/>
            <a:chOff x="652432" y="3005603"/>
            <a:chExt cx="10887134" cy="2463814"/>
          </a:xfrm>
        </p:grpSpPr>
        <p:sp>
          <p:nvSpPr>
            <p:cNvPr id="679" name="Google Shape;679;p31"/>
            <p:cNvSpPr txBox="1"/>
            <p:nvPr/>
          </p:nvSpPr>
          <p:spPr>
            <a:xfrm>
              <a:off x="4995023" y="3125809"/>
              <a:ext cx="2201952" cy="623146"/>
            </a:xfrm>
            <a:prstGeom prst="rect">
              <a:avLst/>
            </a:prstGeom>
            <a:noFill/>
            <a:ln w="25400"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DEUX POSSIBILITÉS</a:t>
              </a:r>
              <a:endParaRPr sz="1100" b="0" i="0" u="none" strike="noStrike" cap="none" dirty="0">
                <a:solidFill>
                  <a:schemeClr val="bg2"/>
                </a:solidFill>
                <a:latin typeface="Arial"/>
                <a:ea typeface="Arial"/>
                <a:cs typeface="Arial"/>
                <a:sym typeface="Arial"/>
              </a:endParaRPr>
            </a:p>
          </p:txBody>
        </p:sp>
        <p:cxnSp>
          <p:nvCxnSpPr>
            <p:cNvPr id="680" name="Google Shape;680;p31"/>
            <p:cNvCxnSpPr/>
            <p:nvPr/>
          </p:nvCxnSpPr>
          <p:spPr>
            <a:xfrm flipH="1">
              <a:off x="4030381" y="3550223"/>
              <a:ext cx="964642" cy="349590"/>
            </a:xfrm>
            <a:prstGeom prst="straightConnector1">
              <a:avLst/>
            </a:prstGeom>
            <a:noFill/>
            <a:ln w="25400" cap="flat" cmpd="sng">
              <a:solidFill>
                <a:srgbClr val="00B050"/>
              </a:solidFill>
              <a:prstDash val="solid"/>
              <a:miter lim="800000"/>
              <a:headEnd type="none" w="sm" len="sm"/>
              <a:tailEnd type="triangle" w="med" len="med"/>
            </a:ln>
          </p:spPr>
        </p:cxnSp>
        <p:cxnSp>
          <p:nvCxnSpPr>
            <p:cNvPr id="681" name="Google Shape;681;p31"/>
            <p:cNvCxnSpPr/>
            <p:nvPr/>
          </p:nvCxnSpPr>
          <p:spPr>
            <a:xfrm rot="-8340000" flipH="1">
              <a:off x="7200607" y="3550222"/>
              <a:ext cx="964642" cy="349590"/>
            </a:xfrm>
            <a:prstGeom prst="straightConnector1">
              <a:avLst/>
            </a:prstGeom>
            <a:noFill/>
            <a:ln w="25400" cap="flat" cmpd="sng">
              <a:solidFill>
                <a:srgbClr val="00B050"/>
              </a:solidFill>
              <a:prstDash val="solid"/>
              <a:miter lim="800000"/>
              <a:headEnd type="none" w="sm" len="sm"/>
              <a:tailEnd type="triangle" w="med" len="med"/>
            </a:ln>
          </p:spPr>
        </p:cxnSp>
        <p:sp>
          <p:nvSpPr>
            <p:cNvPr id="682" name="Google Shape;682;p31"/>
            <p:cNvSpPr txBox="1"/>
            <p:nvPr/>
          </p:nvSpPr>
          <p:spPr>
            <a:xfrm>
              <a:off x="652432" y="3005603"/>
              <a:ext cx="3171306" cy="2463814"/>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Rembourser les frais</a:t>
              </a:r>
              <a:endParaRPr sz="1400" b="1" i="0" u="none" strike="noStrike" cap="none" dirty="0">
                <a:solidFill>
                  <a:schemeClr val="bg2"/>
                </a:solidFill>
                <a:latin typeface="Arial"/>
                <a:ea typeface="Arial"/>
                <a:cs typeface="Arial"/>
                <a:sym typeface="Arial"/>
              </a:endParaRPr>
            </a:p>
            <a:p>
              <a:pPr marL="171450" marR="0" lvl="0" indent="-171450" algn="l"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Remboursement en euros</a:t>
              </a:r>
              <a:endParaRPr sz="1400" b="0" i="0" u="none" strike="noStrike" cap="none" dirty="0">
                <a:solidFill>
                  <a:schemeClr val="bg2"/>
                </a:solidFill>
                <a:latin typeface="Arial"/>
                <a:ea typeface="Arial"/>
                <a:cs typeface="Arial"/>
                <a:sym typeface="Arial"/>
              </a:endParaRPr>
            </a:p>
            <a:p>
              <a:pPr marL="171450" marR="0" lvl="0" indent="-171450" algn="l"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Note de frais</a:t>
              </a:r>
              <a:endParaRPr sz="1400" b="0" i="0" u="none" strike="noStrike" cap="none" dirty="0">
                <a:solidFill>
                  <a:schemeClr val="bg2"/>
                </a:solidFill>
                <a:latin typeface="Arial"/>
                <a:ea typeface="Arial"/>
                <a:cs typeface="Arial"/>
                <a:sym typeface="Arial"/>
              </a:endParaRPr>
            </a:p>
            <a:p>
              <a:pPr marL="171450" marR="0" lvl="0" indent="-171450" algn="l"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Justificatifs originaux</a:t>
              </a:r>
              <a:endParaRPr sz="1100" b="0" i="0" u="none" strike="noStrike" cap="none" dirty="0">
                <a:solidFill>
                  <a:schemeClr val="bg2"/>
                </a:solidFill>
                <a:latin typeface="Arial"/>
                <a:ea typeface="Arial"/>
                <a:cs typeface="Arial"/>
                <a:sym typeface="Arial"/>
              </a:endParaRPr>
            </a:p>
          </p:txBody>
        </p:sp>
        <p:sp>
          <p:nvSpPr>
            <p:cNvPr id="683" name="Google Shape;683;p31"/>
            <p:cNvSpPr txBox="1"/>
            <p:nvPr/>
          </p:nvSpPr>
          <p:spPr>
            <a:xfrm>
              <a:off x="8368260" y="3005603"/>
              <a:ext cx="3171306" cy="2463814"/>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sng" strike="noStrike" cap="none" dirty="0">
                  <a:solidFill>
                    <a:schemeClr val="bg2"/>
                  </a:solidFill>
                  <a:latin typeface="Arial"/>
                  <a:ea typeface="Arial"/>
                  <a:cs typeface="Arial"/>
                  <a:sym typeface="Arial"/>
                </a:rPr>
                <a:t>Abandonner les frais</a:t>
              </a:r>
              <a:endParaRPr sz="1400" b="1" i="0" u="none" strike="noStrike" cap="none" dirty="0">
                <a:solidFill>
                  <a:schemeClr val="bg2"/>
                </a:solidFill>
                <a:latin typeface="Arial"/>
                <a:ea typeface="Arial"/>
                <a:cs typeface="Arial"/>
                <a:sym typeface="Arial"/>
              </a:endParaRPr>
            </a:p>
            <a:p>
              <a:pPr marL="171450" marR="0" lvl="0" indent="-171450" algn="l"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Lettre d’abandon des frais</a:t>
              </a:r>
              <a:endParaRPr sz="1400" b="0" i="0" u="none" strike="noStrike" cap="none" dirty="0">
                <a:solidFill>
                  <a:schemeClr val="bg2"/>
                </a:solidFill>
                <a:latin typeface="Arial"/>
                <a:ea typeface="Arial"/>
                <a:cs typeface="Arial"/>
                <a:sym typeface="Arial"/>
              </a:endParaRPr>
            </a:p>
            <a:p>
              <a:pPr marL="171450" marR="0" lvl="0" indent="-171450" algn="l"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CERFA</a:t>
              </a:r>
              <a:endParaRPr sz="1400" b="0" i="0" u="none" strike="noStrike" cap="none" dirty="0">
                <a:solidFill>
                  <a:schemeClr val="bg2"/>
                </a:solidFill>
                <a:latin typeface="Arial"/>
                <a:ea typeface="Arial"/>
                <a:cs typeface="Arial"/>
                <a:sym typeface="Arial"/>
              </a:endParaRPr>
            </a:p>
            <a:p>
              <a:pPr marL="171450" marR="0" lvl="0" indent="-171450" algn="l"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Justificatifs originaux</a:t>
              </a:r>
              <a:endParaRPr sz="1100" b="0" i="0" u="none" strike="noStrike" cap="none" dirty="0">
                <a:solidFill>
                  <a:schemeClr val="bg2"/>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32"/>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Dons et </a:t>
            </a:r>
            <a:r>
              <a:rPr lang="fr-FR" sz="4400" b="1" i="0" u="none" strike="noStrike" cap="none" dirty="0" err="1">
                <a:solidFill>
                  <a:schemeClr val="bg2"/>
                </a:solidFill>
                <a:latin typeface="Arial Black"/>
                <a:ea typeface="Arial Black"/>
                <a:cs typeface="Arial Black"/>
                <a:sym typeface="Arial Black"/>
              </a:rPr>
              <a:t>défiscalis</a:t>
            </a:r>
            <a:r>
              <a:rPr lang="fr-FR" sz="4400" b="1" i="0" u="none" strike="noStrike" cap="none" dirty="0">
                <a:solidFill>
                  <a:schemeClr val="bg2"/>
                </a:solidFill>
                <a:latin typeface="Arial Black"/>
                <a:ea typeface="Arial Black"/>
                <a:cs typeface="Arial Black"/>
                <a:sym typeface="Arial Black"/>
              </a:rPr>
              <a:t>	</a:t>
            </a:r>
            <a:r>
              <a:rPr lang="fr-FR" sz="4400" b="1" i="0" u="none" strike="noStrike" cap="none" dirty="0" err="1">
                <a:solidFill>
                  <a:schemeClr val="bg2"/>
                </a:solidFill>
                <a:latin typeface="Arial Black"/>
                <a:ea typeface="Arial Black"/>
                <a:cs typeface="Arial Black"/>
                <a:sym typeface="Arial Black"/>
              </a:rPr>
              <a:t>ation</a:t>
            </a:r>
            <a:endParaRPr sz="4400" b="1" i="0" u="none" strike="noStrike" cap="none" dirty="0">
              <a:solidFill>
                <a:schemeClr val="bg2"/>
              </a:solidFill>
              <a:latin typeface="Arial Black"/>
              <a:ea typeface="Arial Black"/>
              <a:cs typeface="Arial Black"/>
              <a:sym typeface="Arial Black"/>
            </a:endParaRPr>
          </a:p>
        </p:txBody>
      </p:sp>
      <p:sp>
        <p:nvSpPr>
          <p:cNvPr id="690" name="Google Shape;690;p3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31</a:t>
            </a:fld>
            <a:endParaRPr dirty="0">
              <a:solidFill>
                <a:schemeClr val="bg2"/>
              </a:solidFill>
            </a:endParaRPr>
          </a:p>
        </p:txBody>
      </p:sp>
      <p:sp>
        <p:nvSpPr>
          <p:cNvPr id="691" name="Google Shape;691;p32"/>
          <p:cNvSpPr txBox="1"/>
          <p:nvPr/>
        </p:nvSpPr>
        <p:spPr>
          <a:xfrm>
            <a:off x="576417" y="1792828"/>
            <a:ext cx="11039165" cy="1006768"/>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sng" strike="noStrike" cap="none" dirty="0">
                <a:solidFill>
                  <a:schemeClr val="bg2"/>
                </a:solidFill>
                <a:latin typeface="Arial"/>
                <a:ea typeface="Arial"/>
                <a:cs typeface="Arial"/>
                <a:sym typeface="Arial"/>
              </a:rPr>
              <a:t>Exemple</a:t>
            </a:r>
            <a:r>
              <a:rPr lang="fr-FR" sz="1800" b="0" i="0" u="none" strike="noStrike" cap="none" dirty="0">
                <a:solidFill>
                  <a:schemeClr val="bg2"/>
                </a:solidFill>
                <a:latin typeface="Arial"/>
                <a:ea typeface="Arial"/>
                <a:cs typeface="Arial"/>
                <a:sym typeface="Arial"/>
              </a:rPr>
              <a:t> :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628650" marR="0" lvl="1" indent="-171450" algn="just" rtl="0">
              <a:lnSpc>
                <a:spcPct val="100000"/>
              </a:lnSpc>
              <a:spcBef>
                <a:spcPts val="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Un président de club qui participe à l’AG de la LAM. </a:t>
            </a:r>
            <a:r>
              <a:rPr lang="fr-FR" sz="1800" b="0" i="0" u="sng" strike="noStrike" cap="none" dirty="0">
                <a:solidFill>
                  <a:schemeClr val="bg2"/>
                </a:solidFill>
                <a:latin typeface="Arial"/>
                <a:ea typeface="Arial"/>
                <a:cs typeface="Arial"/>
                <a:sym typeface="Arial"/>
              </a:rPr>
              <a:t>Frais</a:t>
            </a:r>
            <a:r>
              <a:rPr lang="fr-FR" sz="1800" b="0" i="0" u="none" strike="noStrike" cap="none" dirty="0">
                <a:solidFill>
                  <a:schemeClr val="bg2"/>
                </a:solidFill>
                <a:latin typeface="Arial"/>
                <a:ea typeface="Arial"/>
                <a:cs typeface="Arial"/>
                <a:sym typeface="Arial"/>
              </a:rPr>
              <a:t> : billets de trains, frais kilométriques, etc.</a:t>
            </a:r>
            <a:endParaRPr sz="1400" b="0" i="0" u="none" strike="noStrike" cap="none" dirty="0">
              <a:solidFill>
                <a:schemeClr val="bg2"/>
              </a:solidFill>
              <a:latin typeface="Arial"/>
              <a:ea typeface="Arial"/>
              <a:cs typeface="Arial"/>
              <a:sym typeface="Arial"/>
            </a:endParaRPr>
          </a:p>
          <a:p>
            <a:pPr marL="628650" marR="0" lvl="1" indent="-1714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Un formateur qui se déplace pour encadrer les sessions de formation. </a:t>
            </a:r>
            <a:r>
              <a:rPr lang="fr-FR" sz="1800" b="0" i="0" u="sng" strike="noStrike" cap="none" dirty="0">
                <a:solidFill>
                  <a:schemeClr val="bg2"/>
                </a:solidFill>
                <a:latin typeface="Arial"/>
                <a:ea typeface="Arial"/>
                <a:cs typeface="Arial"/>
                <a:sym typeface="Arial"/>
              </a:rPr>
              <a:t>Frais</a:t>
            </a:r>
            <a:r>
              <a:rPr lang="fr-FR" sz="1800" b="0" i="0" u="none" strike="noStrike" cap="none" dirty="0">
                <a:solidFill>
                  <a:schemeClr val="bg2"/>
                </a:solidFill>
                <a:latin typeface="Arial"/>
                <a:ea typeface="Arial"/>
                <a:cs typeface="Arial"/>
                <a:sym typeface="Arial"/>
              </a:rPr>
              <a:t> : frais kilométriques.</a:t>
            </a:r>
            <a:endParaRPr sz="1400" b="0" i="0" u="none" strike="noStrike" cap="none" dirty="0">
              <a:solidFill>
                <a:schemeClr val="bg2"/>
              </a:solidFill>
              <a:latin typeface="Arial"/>
              <a:ea typeface="Arial"/>
              <a:cs typeface="Arial"/>
              <a:sym typeface="Arial"/>
            </a:endParaRPr>
          </a:p>
        </p:txBody>
      </p:sp>
      <p:sp>
        <p:nvSpPr>
          <p:cNvPr id="692" name="Google Shape;692;p32"/>
          <p:cNvSpPr txBox="1"/>
          <p:nvPr/>
        </p:nvSpPr>
        <p:spPr>
          <a:xfrm>
            <a:off x="1683097" y="3705726"/>
            <a:ext cx="8820471" cy="1341641"/>
          </a:xfrm>
          <a:prstGeom prst="rect">
            <a:avLst/>
          </a:prstGeom>
          <a:solidFill>
            <a:srgbClr val="FCD3A3"/>
          </a:solidFill>
          <a:ln w="2540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0" i="0" u="sng" strike="noStrike" cap="none" dirty="0">
                <a:solidFill>
                  <a:schemeClr val="bg2"/>
                </a:solidFill>
                <a:latin typeface="Arial"/>
                <a:ea typeface="Arial"/>
                <a:cs typeface="Arial"/>
                <a:sym typeface="Arial"/>
              </a:rPr>
              <a:t>ATTENTION</a:t>
            </a:r>
            <a:r>
              <a:rPr lang="fr-FR" sz="1800" b="0" i="0" u="none" strike="noStrike" cap="none" dirty="0">
                <a:solidFill>
                  <a:schemeClr val="bg2"/>
                </a:solidFill>
                <a:latin typeface="Arial"/>
                <a:ea typeface="Arial"/>
                <a:cs typeface="Arial"/>
                <a:sym typeface="Arial"/>
              </a:rPr>
              <a:t> : On ne peut pas obliger un bénévole non imposable à renoncer à ses frais.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120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=&gt; Création d’une situation de discrimination par rapport à un bénévole imposable bénéficiant de l’avantage fiscal</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33"/>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Ressources humaines</a:t>
            </a:r>
            <a:endParaRPr dirty="0">
              <a:solidFill>
                <a:schemeClr val="bg2"/>
              </a:solidFill>
            </a:endParaRPr>
          </a:p>
        </p:txBody>
      </p:sp>
      <p:sp>
        <p:nvSpPr>
          <p:cNvPr id="699" name="Google Shape;699;p3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32</a:t>
            </a:fld>
            <a:endParaRPr dirty="0">
              <a:solidFill>
                <a:schemeClr val="bg2"/>
              </a:solidFill>
            </a:endParaRPr>
          </a:p>
        </p:txBody>
      </p:sp>
      <p:grpSp>
        <p:nvGrpSpPr>
          <p:cNvPr id="700" name="Google Shape;700;p33"/>
          <p:cNvGrpSpPr/>
          <p:nvPr/>
        </p:nvGrpSpPr>
        <p:grpSpPr>
          <a:xfrm>
            <a:off x="850552" y="1663493"/>
            <a:ext cx="10490896" cy="4554427"/>
            <a:chOff x="672100" y="1543485"/>
            <a:chExt cx="10490896" cy="4554427"/>
          </a:xfrm>
        </p:grpSpPr>
        <p:sp>
          <p:nvSpPr>
            <p:cNvPr id="701" name="Google Shape;701;p33"/>
            <p:cNvSpPr txBox="1"/>
            <p:nvPr/>
          </p:nvSpPr>
          <p:spPr>
            <a:xfrm>
              <a:off x="672100" y="1543485"/>
              <a:ext cx="5066996" cy="2129267"/>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Un bénévole ?</a:t>
              </a:r>
              <a:endParaRPr sz="1400" b="1"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 bénévole n’est pas forcément un dirigeant.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Il peut avoir une mission ponctuelle ou sur le long terme.</a:t>
              </a:r>
              <a:endParaRPr sz="1400" b="0" i="0" u="none" strike="noStrike" cap="none" dirty="0">
                <a:solidFill>
                  <a:schemeClr val="bg2"/>
                </a:solidFill>
                <a:latin typeface="Arial"/>
                <a:ea typeface="Arial"/>
                <a:cs typeface="Arial"/>
                <a:sym typeface="Arial"/>
              </a:endParaRPr>
            </a:p>
          </p:txBody>
        </p:sp>
        <p:sp>
          <p:nvSpPr>
            <p:cNvPr id="702" name="Google Shape;702;p33"/>
            <p:cNvSpPr txBox="1"/>
            <p:nvPr/>
          </p:nvSpPr>
          <p:spPr>
            <a:xfrm>
              <a:off x="6096000" y="3968645"/>
              <a:ext cx="5066996" cy="2129264"/>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Recrutement des bénévoles</a:t>
              </a:r>
              <a:endParaRPr sz="1400" b="1"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Identifier les compétences de chacun.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(ex : fiche d’inscription en début de saison).</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Esprit fédérateur au sein du club.</a:t>
              </a:r>
              <a:endParaRPr sz="1400" b="0" i="0" u="none" strike="noStrike" cap="none" dirty="0">
                <a:solidFill>
                  <a:schemeClr val="bg2"/>
                </a:solidFill>
                <a:latin typeface="Arial"/>
                <a:ea typeface="Arial"/>
                <a:cs typeface="Arial"/>
                <a:sym typeface="Arial"/>
              </a:endParaRPr>
            </a:p>
          </p:txBody>
        </p:sp>
        <p:sp>
          <p:nvSpPr>
            <p:cNvPr id="703" name="Google Shape;703;p33"/>
            <p:cNvSpPr txBox="1"/>
            <p:nvPr/>
          </p:nvSpPr>
          <p:spPr>
            <a:xfrm>
              <a:off x="672100" y="3968645"/>
              <a:ext cx="5066996" cy="2129267"/>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Valorisation des bénévoles</a:t>
              </a:r>
              <a:endParaRPr sz="1400" b="1"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Récompenses</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Reconnaissance</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Mettre en lumière leurs actions</a:t>
              </a:r>
              <a:endParaRPr sz="2000" b="0" i="0" u="none" strike="noStrike" cap="none" dirty="0">
                <a:solidFill>
                  <a:schemeClr val="bg2"/>
                </a:solidFill>
                <a:latin typeface="Arial"/>
                <a:ea typeface="Arial"/>
                <a:cs typeface="Arial"/>
                <a:sym typeface="Arial"/>
              </a:endParaRPr>
            </a:p>
          </p:txBody>
        </p:sp>
        <p:sp>
          <p:nvSpPr>
            <p:cNvPr id="704" name="Google Shape;704;p33"/>
            <p:cNvSpPr txBox="1"/>
            <p:nvPr/>
          </p:nvSpPr>
          <p:spPr>
            <a:xfrm>
              <a:off x="6096117" y="1543486"/>
              <a:ext cx="5066879" cy="2129265"/>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Fidélisation des bénévoles</a:t>
              </a:r>
              <a:endParaRPr sz="1400" b="1"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Responsabiliser.</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Convivialité.</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Définir le cadre et les accompagner dans leur mission. </a:t>
              </a:r>
              <a:endParaRPr sz="1800" b="0" i="0" u="none" strike="noStrike" cap="none" dirty="0">
                <a:solidFill>
                  <a:schemeClr val="bg2"/>
                </a:solidFill>
                <a:latin typeface="Arial"/>
                <a:ea typeface="Arial"/>
                <a:cs typeface="Arial"/>
                <a:sym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09"/>
        <p:cNvGrpSpPr/>
        <p:nvPr/>
      </p:nvGrpSpPr>
      <p:grpSpPr>
        <a:xfrm>
          <a:off x="0" y="0"/>
          <a:ext cx="0" cy="0"/>
          <a:chOff x="0" y="0"/>
          <a:chExt cx="0" cy="0"/>
        </a:xfrm>
      </p:grpSpPr>
      <p:sp>
        <p:nvSpPr>
          <p:cNvPr id="710" name="Google Shape;710;p34"/>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L’engagement bénévole</a:t>
            </a:r>
            <a:endParaRPr dirty="0">
              <a:solidFill>
                <a:schemeClr val="bg2"/>
              </a:solidFill>
            </a:endParaRPr>
          </a:p>
        </p:txBody>
      </p:sp>
      <p:sp>
        <p:nvSpPr>
          <p:cNvPr id="711" name="Google Shape;711;p3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33</a:t>
            </a:fld>
            <a:endParaRPr dirty="0">
              <a:solidFill>
                <a:schemeClr val="bg2"/>
              </a:solidFill>
            </a:endParaRPr>
          </a:p>
        </p:txBody>
      </p:sp>
      <p:sp>
        <p:nvSpPr>
          <p:cNvPr id="712" name="Google Shape;712;p34"/>
          <p:cNvSpPr txBox="1"/>
          <p:nvPr/>
        </p:nvSpPr>
        <p:spPr>
          <a:xfrm>
            <a:off x="645201" y="2080276"/>
            <a:ext cx="10901598" cy="2493422"/>
          </a:xfrm>
          <a:prstGeom prst="rect">
            <a:avLst/>
          </a:prstGeom>
          <a:noFill/>
          <a:ln>
            <a:noFill/>
          </a:ln>
        </p:spPr>
        <p:txBody>
          <a:bodyPr spcFirstLastPara="1" wrap="square" lIns="91425" tIns="45700" rIns="91425" bIns="45700" anchor="t" anchorCtr="0">
            <a:noAutofit/>
          </a:bodyPr>
          <a:lstStyle/>
          <a:p>
            <a:pPr marL="800100" marR="0" lvl="1" indent="-342900" algn="just" rtl="0">
              <a:lnSpc>
                <a:spcPct val="100000"/>
              </a:lnSpc>
              <a:spcBef>
                <a:spcPts val="0"/>
              </a:spcBef>
              <a:spcAft>
                <a:spcPts val="0"/>
              </a:spcAft>
              <a:buClr>
                <a:schemeClr val="bg2"/>
              </a:buClr>
              <a:buSzPts val="2400"/>
              <a:buFont typeface="Arial"/>
              <a:buChar char="•"/>
            </a:pPr>
            <a:r>
              <a:rPr lang="fr-FR" sz="2000" b="1" i="0" u="none" strike="noStrike" cap="none" dirty="0">
                <a:solidFill>
                  <a:schemeClr val="bg2"/>
                </a:solidFill>
                <a:latin typeface="Arial"/>
                <a:ea typeface="Arial"/>
                <a:cs typeface="Arial"/>
                <a:sym typeface="Arial"/>
              </a:rPr>
              <a:t>Favoriser l’engagement des jeunes</a:t>
            </a:r>
            <a:r>
              <a:rPr lang="fr-FR" sz="2000" b="0" i="0" u="none" strike="noStrike" cap="none" dirty="0">
                <a:solidFill>
                  <a:schemeClr val="bg2"/>
                </a:solidFill>
                <a:latin typeface="Arial"/>
                <a:ea typeface="Arial"/>
                <a:cs typeface="Arial"/>
                <a:sym typeface="Arial"/>
              </a:rPr>
              <a:t> dans les fonctions d’encadrement ou les instances du club.</a:t>
            </a:r>
            <a:endParaRPr sz="1400" b="0" i="0" u="none" strike="noStrike" cap="none" dirty="0">
              <a:solidFill>
                <a:schemeClr val="bg2"/>
              </a:solidFill>
              <a:latin typeface="Arial"/>
              <a:ea typeface="Arial"/>
              <a:cs typeface="Arial"/>
              <a:sym typeface="Arial"/>
            </a:endParaRPr>
          </a:p>
          <a:p>
            <a:pPr marL="457200" marR="0" lvl="1" indent="0" algn="just" rtl="0">
              <a:lnSpc>
                <a:spcPct val="100000"/>
              </a:lnSpc>
              <a:spcBef>
                <a:spcPts val="0"/>
              </a:spcBef>
              <a:spcAft>
                <a:spcPts val="0"/>
              </a:spcAft>
              <a:buClr>
                <a:schemeClr val="bg2"/>
              </a:buClr>
              <a:buSzPts val="2000"/>
              <a:buFont typeface="Arial"/>
              <a:buNone/>
            </a:pPr>
            <a:endParaRPr sz="2000" b="0" i="0" u="none" strike="noStrike" cap="none" dirty="0">
              <a:solidFill>
                <a:schemeClr val="bg2"/>
              </a:solidFill>
              <a:latin typeface="Arial"/>
              <a:ea typeface="Arial"/>
              <a:cs typeface="Arial"/>
              <a:sym typeface="Arial"/>
            </a:endParaRPr>
          </a:p>
          <a:p>
            <a:pPr marL="800100" marR="0" lvl="1" indent="-342900" algn="just" rtl="0">
              <a:lnSpc>
                <a:spcPct val="100000"/>
              </a:lnSpc>
              <a:spcBef>
                <a:spcPts val="0"/>
              </a:spcBef>
              <a:spcAft>
                <a:spcPts val="0"/>
              </a:spcAft>
              <a:buClr>
                <a:schemeClr val="bg2"/>
              </a:buClr>
              <a:buSzPts val="2400"/>
              <a:buFont typeface="Arial"/>
              <a:buChar char="•"/>
            </a:pPr>
            <a:r>
              <a:rPr lang="fr-FR" sz="2000" b="1" i="0" u="none" strike="noStrike" cap="none" dirty="0">
                <a:solidFill>
                  <a:schemeClr val="bg2"/>
                </a:solidFill>
                <a:latin typeface="Arial"/>
                <a:ea typeface="Arial"/>
                <a:cs typeface="Arial"/>
                <a:sym typeface="Arial"/>
              </a:rPr>
              <a:t>Promouvoir la parité hommes/femmes </a:t>
            </a:r>
            <a:r>
              <a:rPr lang="fr-FR" sz="2000" b="0" i="0" u="none" strike="noStrike" cap="none" dirty="0">
                <a:solidFill>
                  <a:schemeClr val="bg2"/>
                </a:solidFill>
                <a:latin typeface="Arial"/>
                <a:ea typeface="Arial"/>
                <a:cs typeface="Arial"/>
                <a:sym typeface="Arial"/>
              </a:rPr>
              <a:t>dans les instances et l’encadrement.</a:t>
            </a:r>
            <a:endParaRPr sz="1400" b="0" i="0" u="none" strike="noStrike" cap="none" dirty="0">
              <a:solidFill>
                <a:schemeClr val="bg2"/>
              </a:solidFill>
              <a:latin typeface="Arial"/>
              <a:ea typeface="Arial"/>
              <a:cs typeface="Arial"/>
              <a:sym typeface="Arial"/>
            </a:endParaRPr>
          </a:p>
          <a:p>
            <a:pPr marL="457200" marR="0" lvl="1" indent="0" algn="just" rtl="0">
              <a:lnSpc>
                <a:spcPct val="100000"/>
              </a:lnSpc>
              <a:spcBef>
                <a:spcPts val="0"/>
              </a:spcBef>
              <a:spcAft>
                <a:spcPts val="0"/>
              </a:spcAft>
              <a:buClr>
                <a:schemeClr val="bg2"/>
              </a:buClr>
              <a:buSzPts val="2000"/>
              <a:buFont typeface="Arial"/>
              <a:buNone/>
            </a:pPr>
            <a:endParaRPr sz="2000" b="0" i="0" u="none" strike="noStrike" cap="none" dirty="0">
              <a:solidFill>
                <a:schemeClr val="bg2"/>
              </a:solidFill>
              <a:latin typeface="Arial"/>
              <a:ea typeface="Arial"/>
              <a:cs typeface="Arial"/>
              <a:sym typeface="Arial"/>
            </a:endParaRPr>
          </a:p>
          <a:p>
            <a:pPr marL="800100" marR="0" lvl="1" indent="-342900" algn="just" rtl="0">
              <a:lnSpc>
                <a:spcPct val="100000"/>
              </a:lnSpc>
              <a:spcBef>
                <a:spcPts val="0"/>
              </a:spcBef>
              <a:spcAft>
                <a:spcPts val="0"/>
              </a:spcAft>
              <a:buClr>
                <a:schemeClr val="bg2"/>
              </a:buClr>
              <a:buSzPts val="2400"/>
              <a:buFont typeface="Arial"/>
              <a:buChar char="•"/>
            </a:pPr>
            <a:r>
              <a:rPr lang="fr-FR" sz="2000" b="1" i="0" u="none" strike="noStrike" cap="none" dirty="0">
                <a:solidFill>
                  <a:schemeClr val="bg2"/>
                </a:solidFill>
                <a:latin typeface="Arial"/>
                <a:ea typeface="Arial"/>
                <a:cs typeface="Arial"/>
                <a:sym typeface="Arial"/>
              </a:rPr>
              <a:t>Bénévolat inclusif </a:t>
            </a:r>
            <a:r>
              <a:rPr lang="fr-FR" sz="2000" b="0" i="0" u="none" strike="noStrike" cap="none" dirty="0">
                <a:solidFill>
                  <a:schemeClr val="bg2"/>
                </a:solidFill>
                <a:latin typeface="Arial"/>
                <a:ea typeface="Arial"/>
                <a:cs typeface="Arial"/>
                <a:sym typeface="Arial"/>
              </a:rPr>
              <a:t>: favoriser et permettre aux personnes en situation de handicap de devenir bénévole au sein du club.</a:t>
            </a:r>
            <a:endParaRPr sz="1400" b="0" i="0" u="none" strike="noStrike" cap="none" dirty="0">
              <a:solidFill>
                <a:schemeClr val="bg2"/>
              </a:solidFill>
              <a:latin typeface="Arial"/>
              <a:ea typeface="Arial"/>
              <a:cs typeface="Arial"/>
              <a:sym typeface="Arial"/>
            </a:endParaRPr>
          </a:p>
          <a:p>
            <a:pPr marL="457200" marR="0" lvl="1" indent="0" algn="just" rtl="0">
              <a:lnSpc>
                <a:spcPct val="100000"/>
              </a:lnSpc>
              <a:spcBef>
                <a:spcPts val="0"/>
              </a:spcBef>
              <a:spcAft>
                <a:spcPts val="0"/>
              </a:spcAft>
              <a:buClr>
                <a:schemeClr val="bg2"/>
              </a:buClr>
              <a:buSzPts val="2000"/>
              <a:buFont typeface="Arial"/>
              <a:buNone/>
            </a:pPr>
            <a:endParaRPr sz="2000" b="0" i="0" u="none" strike="noStrike" cap="none" dirty="0">
              <a:solidFill>
                <a:schemeClr val="bg2"/>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35"/>
          <p:cNvSpPr txBox="1">
            <a:spLocks noGrp="1"/>
          </p:cNvSpPr>
          <p:nvPr>
            <p:ph type="title"/>
          </p:nvPr>
        </p:nvSpPr>
        <p:spPr>
          <a:xfrm>
            <a:off x="838200" y="18772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Arial Black"/>
              <a:buNone/>
            </a:pPr>
            <a:r>
              <a:rPr lang="fr-FR" sz="4000" b="1" i="0" u="none" strike="noStrike" cap="none" dirty="0">
                <a:solidFill>
                  <a:schemeClr val="bg2"/>
                </a:solidFill>
                <a:latin typeface="Arial Black"/>
                <a:ea typeface="Arial Black"/>
                <a:cs typeface="Arial Black"/>
                <a:sym typeface="Arial Black"/>
              </a:rPr>
              <a:t>Comment faire vivre et </a:t>
            </a:r>
            <a:br>
              <a:rPr lang="fr-FR" sz="40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perdurer son club ?</a:t>
            </a:r>
            <a:endParaRPr dirty="0">
              <a:solidFill>
                <a:schemeClr val="bg2"/>
              </a:solidFill>
            </a:endParaRPr>
          </a:p>
        </p:txBody>
      </p:sp>
      <p:sp>
        <p:nvSpPr>
          <p:cNvPr id="719" name="Google Shape;719;p3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34</a:t>
            </a:fld>
            <a:endParaRPr>
              <a:solidFill>
                <a:schemeClr val="bg2"/>
              </a:solidFill>
            </a:endParaRPr>
          </a:p>
        </p:txBody>
      </p:sp>
      <p:grpSp>
        <p:nvGrpSpPr>
          <p:cNvPr id="720" name="Google Shape;720;p35"/>
          <p:cNvGrpSpPr/>
          <p:nvPr/>
        </p:nvGrpSpPr>
        <p:grpSpPr>
          <a:xfrm>
            <a:off x="653784" y="1928977"/>
            <a:ext cx="10884431" cy="4471505"/>
            <a:chOff x="698459" y="2227325"/>
            <a:chExt cx="10884431" cy="4471505"/>
          </a:xfrm>
        </p:grpSpPr>
        <p:sp>
          <p:nvSpPr>
            <p:cNvPr id="721" name="Google Shape;721;p35"/>
            <p:cNvSpPr/>
            <p:nvPr/>
          </p:nvSpPr>
          <p:spPr>
            <a:xfrm>
              <a:off x="3509799" y="2227325"/>
              <a:ext cx="5106552" cy="1022143"/>
            </a:xfrm>
            <a:prstGeom prst="roundRect">
              <a:avLst>
                <a:gd name="adj" fmla="val 16667"/>
              </a:avLst>
            </a:prstGeom>
            <a:solidFill>
              <a:schemeClr val="accent4">
                <a:lumMod val="40000"/>
                <a:lumOff val="60000"/>
              </a:schemeClr>
            </a:solidFill>
            <a:ln w="1905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1" i="0" u="none" strike="noStrike" cap="none" dirty="0">
                  <a:solidFill>
                    <a:schemeClr val="bg2"/>
                  </a:solidFill>
                  <a:latin typeface="Arial"/>
                  <a:ea typeface="Arial"/>
                  <a:cs typeface="Arial"/>
                  <a:sym typeface="Arial"/>
                </a:rPr>
                <a:t>Longévité de l’association</a:t>
              </a:r>
              <a:endParaRPr sz="1400" b="1" i="0" u="none" strike="noStrike" cap="none" dirty="0">
                <a:solidFill>
                  <a:schemeClr val="bg2"/>
                </a:solidFill>
                <a:latin typeface="Arial"/>
                <a:ea typeface="Arial"/>
                <a:cs typeface="Arial"/>
                <a:sym typeface="Arial"/>
              </a:endParaRPr>
            </a:p>
          </p:txBody>
        </p:sp>
        <p:sp>
          <p:nvSpPr>
            <p:cNvPr id="722" name="Google Shape;722;p35"/>
            <p:cNvSpPr txBox="1"/>
            <p:nvPr/>
          </p:nvSpPr>
          <p:spPr>
            <a:xfrm>
              <a:off x="1000685" y="3060469"/>
              <a:ext cx="1278830"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dirty="0">
                  <a:solidFill>
                    <a:schemeClr val="bg2"/>
                  </a:solidFill>
                  <a:latin typeface="Arial"/>
                  <a:ea typeface="Arial"/>
                  <a:cs typeface="Arial"/>
                  <a:sym typeface="Arial"/>
                </a:rPr>
                <a:t>Bénévolat</a:t>
              </a:r>
              <a:endParaRPr sz="1400" b="0" i="0" u="none" strike="noStrike" cap="none" dirty="0">
                <a:solidFill>
                  <a:schemeClr val="bg2"/>
                </a:solidFill>
                <a:latin typeface="Arial"/>
                <a:ea typeface="Arial"/>
                <a:cs typeface="Arial"/>
                <a:sym typeface="Arial"/>
              </a:endParaRPr>
            </a:p>
          </p:txBody>
        </p:sp>
        <p:cxnSp>
          <p:nvCxnSpPr>
            <p:cNvPr id="723" name="Google Shape;723;p35"/>
            <p:cNvCxnSpPr>
              <a:cxnSpLocks/>
              <a:stCxn id="721" idx="1"/>
            </p:cNvCxnSpPr>
            <p:nvPr/>
          </p:nvCxnSpPr>
          <p:spPr>
            <a:xfrm flipH="1">
              <a:off x="2431915" y="2738397"/>
              <a:ext cx="1077884" cy="511071"/>
            </a:xfrm>
            <a:prstGeom prst="straightConnector1">
              <a:avLst/>
            </a:prstGeom>
            <a:noFill/>
            <a:ln w="25400" cap="flat" cmpd="sng">
              <a:solidFill>
                <a:schemeClr val="bg2">
                  <a:lumMod val="75000"/>
                  <a:lumOff val="25000"/>
                </a:schemeClr>
              </a:solidFill>
              <a:prstDash val="solid"/>
              <a:miter lim="800000"/>
              <a:headEnd type="none" w="sm" len="sm"/>
              <a:tailEnd type="none" w="sm" len="sm"/>
            </a:ln>
          </p:spPr>
        </p:cxnSp>
        <p:sp>
          <p:nvSpPr>
            <p:cNvPr id="724" name="Google Shape;724;p35"/>
            <p:cNvSpPr txBox="1"/>
            <p:nvPr/>
          </p:nvSpPr>
          <p:spPr>
            <a:xfrm>
              <a:off x="698459" y="4458196"/>
              <a:ext cx="3684918"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Les licenciés : recruter et fidéliser</a:t>
              </a:r>
              <a:endParaRPr sz="1400" b="0" i="0" u="none" strike="noStrike" cap="none">
                <a:solidFill>
                  <a:schemeClr val="bg2"/>
                </a:solidFill>
                <a:latin typeface="Arial"/>
                <a:ea typeface="Arial"/>
                <a:cs typeface="Arial"/>
                <a:sym typeface="Arial"/>
              </a:endParaRPr>
            </a:p>
          </p:txBody>
        </p:sp>
        <p:sp>
          <p:nvSpPr>
            <p:cNvPr id="725" name="Google Shape;725;p35"/>
            <p:cNvSpPr txBox="1"/>
            <p:nvPr/>
          </p:nvSpPr>
          <p:spPr>
            <a:xfrm>
              <a:off x="3326871" y="5417802"/>
              <a:ext cx="2229516"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Ouverture d’esprit</a:t>
              </a:r>
              <a:endParaRPr sz="1400" b="0" i="0" u="none" strike="noStrike" cap="none">
                <a:solidFill>
                  <a:schemeClr val="bg2"/>
                </a:solidFill>
                <a:latin typeface="Arial"/>
                <a:ea typeface="Arial"/>
                <a:cs typeface="Arial"/>
                <a:sym typeface="Arial"/>
              </a:endParaRPr>
            </a:p>
          </p:txBody>
        </p:sp>
        <p:sp>
          <p:nvSpPr>
            <p:cNvPr id="726" name="Google Shape;726;p35"/>
            <p:cNvSpPr txBox="1"/>
            <p:nvPr/>
          </p:nvSpPr>
          <p:spPr>
            <a:xfrm>
              <a:off x="9251319" y="4289440"/>
              <a:ext cx="1150982"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Animer</a:t>
              </a:r>
              <a:endParaRPr sz="1400" b="0" i="0" u="none" strike="noStrike" cap="none">
                <a:solidFill>
                  <a:schemeClr val="bg2"/>
                </a:solidFill>
                <a:latin typeface="Arial"/>
                <a:ea typeface="Arial"/>
                <a:cs typeface="Arial"/>
                <a:sym typeface="Arial"/>
              </a:endParaRPr>
            </a:p>
          </p:txBody>
        </p:sp>
        <p:sp>
          <p:nvSpPr>
            <p:cNvPr id="727" name="Google Shape;727;p35"/>
            <p:cNvSpPr txBox="1"/>
            <p:nvPr/>
          </p:nvSpPr>
          <p:spPr>
            <a:xfrm>
              <a:off x="9936231" y="3285805"/>
              <a:ext cx="1646659"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Réglementer</a:t>
              </a:r>
              <a:endParaRPr sz="1400" b="0" i="0" u="none" strike="noStrike" cap="none">
                <a:solidFill>
                  <a:schemeClr val="bg2"/>
                </a:solidFill>
                <a:latin typeface="Arial"/>
                <a:ea typeface="Arial"/>
                <a:cs typeface="Arial"/>
                <a:sym typeface="Arial"/>
              </a:endParaRPr>
            </a:p>
          </p:txBody>
        </p:sp>
        <p:sp>
          <p:nvSpPr>
            <p:cNvPr id="728" name="Google Shape;728;p35"/>
            <p:cNvSpPr txBox="1"/>
            <p:nvPr/>
          </p:nvSpPr>
          <p:spPr>
            <a:xfrm>
              <a:off x="3495672" y="6329498"/>
              <a:ext cx="5398522"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Accepter et faire accepter l’évolution des pratiques</a:t>
              </a:r>
              <a:endParaRPr sz="1400" b="0" i="0" u="none" strike="noStrike" cap="none">
                <a:solidFill>
                  <a:schemeClr val="bg2"/>
                </a:solidFill>
                <a:latin typeface="Arial"/>
                <a:ea typeface="Arial"/>
                <a:cs typeface="Arial"/>
                <a:sym typeface="Arial"/>
              </a:endParaRPr>
            </a:p>
          </p:txBody>
        </p:sp>
        <p:cxnSp>
          <p:nvCxnSpPr>
            <p:cNvPr id="729" name="Google Shape;729;p35"/>
            <p:cNvCxnSpPr>
              <a:cxnSpLocks/>
            </p:cNvCxnSpPr>
            <p:nvPr/>
          </p:nvCxnSpPr>
          <p:spPr>
            <a:xfrm flipH="1">
              <a:off x="3357399" y="3249124"/>
              <a:ext cx="655306" cy="1057941"/>
            </a:xfrm>
            <a:prstGeom prst="straightConnector1">
              <a:avLst/>
            </a:prstGeom>
            <a:noFill/>
            <a:ln w="25400" cap="flat" cmpd="sng">
              <a:solidFill>
                <a:schemeClr val="bg2">
                  <a:lumMod val="75000"/>
                  <a:lumOff val="25000"/>
                </a:schemeClr>
              </a:solidFill>
              <a:prstDash val="solid"/>
              <a:miter lim="800000"/>
              <a:headEnd type="none" w="sm" len="sm"/>
              <a:tailEnd type="none" w="sm" len="sm"/>
            </a:ln>
          </p:spPr>
        </p:cxnSp>
        <p:cxnSp>
          <p:nvCxnSpPr>
            <p:cNvPr id="730" name="Google Shape;730;p35"/>
            <p:cNvCxnSpPr>
              <a:cxnSpLocks/>
            </p:cNvCxnSpPr>
            <p:nvPr/>
          </p:nvCxnSpPr>
          <p:spPr>
            <a:xfrm flipV="1">
              <a:off x="4694876" y="3245135"/>
              <a:ext cx="446487" cy="2044082"/>
            </a:xfrm>
            <a:prstGeom prst="straightConnector1">
              <a:avLst/>
            </a:prstGeom>
            <a:noFill/>
            <a:ln w="25400" cap="flat" cmpd="sng">
              <a:solidFill>
                <a:schemeClr val="bg2">
                  <a:lumMod val="75000"/>
                  <a:lumOff val="25000"/>
                </a:schemeClr>
              </a:solidFill>
              <a:prstDash val="solid"/>
              <a:miter lim="800000"/>
              <a:headEnd type="none" w="sm" len="sm"/>
              <a:tailEnd type="none" w="sm" len="sm"/>
            </a:ln>
          </p:spPr>
        </p:cxnSp>
        <p:cxnSp>
          <p:nvCxnSpPr>
            <p:cNvPr id="731" name="Google Shape;731;p35"/>
            <p:cNvCxnSpPr/>
            <p:nvPr/>
          </p:nvCxnSpPr>
          <p:spPr>
            <a:xfrm rot="10800000">
              <a:off x="6698042" y="3251667"/>
              <a:ext cx="1339450" cy="1961959"/>
            </a:xfrm>
            <a:prstGeom prst="straightConnector1">
              <a:avLst/>
            </a:prstGeom>
            <a:noFill/>
            <a:ln w="25400" cap="flat" cmpd="sng">
              <a:solidFill>
                <a:schemeClr val="bg2">
                  <a:lumMod val="75000"/>
                  <a:lumOff val="25000"/>
                </a:schemeClr>
              </a:solidFill>
              <a:prstDash val="solid"/>
              <a:miter lim="800000"/>
              <a:headEnd type="none" w="sm" len="sm"/>
              <a:tailEnd type="none" w="sm" len="sm"/>
            </a:ln>
          </p:spPr>
        </p:cxnSp>
        <p:cxnSp>
          <p:nvCxnSpPr>
            <p:cNvPr id="732" name="Google Shape;732;p35"/>
            <p:cNvCxnSpPr>
              <a:cxnSpLocks/>
            </p:cNvCxnSpPr>
            <p:nvPr/>
          </p:nvCxnSpPr>
          <p:spPr>
            <a:xfrm flipH="1" flipV="1">
              <a:off x="7689947" y="3251667"/>
              <a:ext cx="1533318" cy="958798"/>
            </a:xfrm>
            <a:prstGeom prst="straightConnector1">
              <a:avLst/>
            </a:prstGeom>
            <a:noFill/>
            <a:ln w="25400" cap="flat" cmpd="sng">
              <a:solidFill>
                <a:schemeClr val="bg2">
                  <a:lumMod val="75000"/>
                  <a:lumOff val="25000"/>
                </a:schemeClr>
              </a:solidFill>
              <a:prstDash val="solid"/>
              <a:miter lim="800000"/>
              <a:headEnd type="none" w="sm" len="sm"/>
              <a:tailEnd type="none" w="sm" len="sm"/>
            </a:ln>
          </p:spPr>
        </p:cxnSp>
        <p:cxnSp>
          <p:nvCxnSpPr>
            <p:cNvPr id="733" name="Google Shape;733;p35"/>
            <p:cNvCxnSpPr>
              <a:cxnSpLocks/>
            </p:cNvCxnSpPr>
            <p:nvPr/>
          </p:nvCxnSpPr>
          <p:spPr>
            <a:xfrm flipH="1" flipV="1">
              <a:off x="8605191" y="3138826"/>
              <a:ext cx="1244244" cy="212618"/>
            </a:xfrm>
            <a:prstGeom prst="straightConnector1">
              <a:avLst/>
            </a:prstGeom>
            <a:noFill/>
            <a:ln w="25400" cap="flat" cmpd="sng">
              <a:solidFill>
                <a:schemeClr val="bg2">
                  <a:lumMod val="75000"/>
                  <a:lumOff val="25000"/>
                </a:schemeClr>
              </a:solidFill>
              <a:prstDash val="solid"/>
              <a:miter lim="800000"/>
              <a:headEnd type="none" w="sm" len="sm"/>
              <a:tailEnd type="none" w="sm" len="sm"/>
            </a:ln>
          </p:spPr>
        </p:cxnSp>
        <p:cxnSp>
          <p:nvCxnSpPr>
            <p:cNvPr id="734" name="Google Shape;734;p35"/>
            <p:cNvCxnSpPr>
              <a:cxnSpLocks/>
            </p:cNvCxnSpPr>
            <p:nvPr/>
          </p:nvCxnSpPr>
          <p:spPr>
            <a:xfrm>
              <a:off x="6063075" y="3245135"/>
              <a:ext cx="0" cy="2986581"/>
            </a:xfrm>
            <a:prstGeom prst="straightConnector1">
              <a:avLst/>
            </a:prstGeom>
            <a:noFill/>
            <a:ln w="25400" cap="flat" cmpd="sng">
              <a:solidFill>
                <a:schemeClr val="bg2">
                  <a:lumMod val="75000"/>
                  <a:lumOff val="25000"/>
                </a:schemeClr>
              </a:solidFill>
              <a:prstDash val="solid"/>
              <a:miter lim="800000"/>
              <a:headEnd type="none" w="sm" len="sm"/>
              <a:tailEnd type="none" w="sm" len="sm"/>
            </a:ln>
          </p:spPr>
        </p:cxnSp>
        <p:sp>
          <p:nvSpPr>
            <p:cNvPr id="735" name="Google Shape;735;p35"/>
            <p:cNvSpPr txBox="1"/>
            <p:nvPr/>
          </p:nvSpPr>
          <p:spPr>
            <a:xfrm>
              <a:off x="7176270" y="5348885"/>
              <a:ext cx="1918064"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0" i="0" u="none" strike="noStrike" cap="none">
                  <a:solidFill>
                    <a:schemeClr val="bg2"/>
                  </a:solidFill>
                  <a:latin typeface="Arial"/>
                  <a:ea typeface="Arial"/>
                  <a:cs typeface="Arial"/>
                  <a:sym typeface="Arial"/>
                </a:rPr>
                <a:t>Pas d’entre-soi</a:t>
              </a:r>
              <a:endParaRPr sz="1400" b="0" i="0" u="none" strike="noStrike" cap="none">
                <a:solidFill>
                  <a:schemeClr val="bg2"/>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36"/>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Le fonctionnement fédéral</a:t>
            </a:r>
            <a:endParaRPr dirty="0">
              <a:solidFill>
                <a:schemeClr val="bg2"/>
              </a:solidFill>
            </a:endParaRPr>
          </a:p>
        </p:txBody>
      </p:sp>
      <p:sp>
        <p:nvSpPr>
          <p:cNvPr id="742" name="Google Shape;742;p36"/>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35</a:t>
            </a:fld>
            <a:endParaRPr sz="1200" b="0" i="0" u="none" strike="noStrike" cap="none">
              <a:solidFill>
                <a:schemeClr val="lt1"/>
              </a:solidFill>
              <a:latin typeface="Arial"/>
              <a:ea typeface="Arial"/>
              <a:cs typeface="Arial"/>
              <a:sym typeface="Arial"/>
            </a:endParaRPr>
          </a:p>
        </p:txBody>
      </p:sp>
      <p:sp>
        <p:nvSpPr>
          <p:cNvPr id="743" name="Google Shape;743;p3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35</a:t>
            </a:fld>
            <a:endParaRPr dirty="0">
              <a:solidFill>
                <a:schemeClr val="bg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37"/>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Les licences fédérales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et passeports</a:t>
            </a:r>
            <a:endParaRPr dirty="0">
              <a:solidFill>
                <a:schemeClr val="bg2"/>
              </a:solidFill>
            </a:endParaRPr>
          </a:p>
        </p:txBody>
      </p:sp>
      <p:sp>
        <p:nvSpPr>
          <p:cNvPr id="750" name="Google Shape;750;p3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36</a:t>
            </a:fld>
            <a:endParaRPr dirty="0">
              <a:solidFill>
                <a:schemeClr val="bg2"/>
              </a:solidFill>
            </a:endParaRPr>
          </a:p>
        </p:txBody>
      </p:sp>
      <p:sp>
        <p:nvSpPr>
          <p:cNvPr id="751" name="Google Shape;751;p37"/>
          <p:cNvSpPr/>
          <p:nvPr/>
        </p:nvSpPr>
        <p:spPr>
          <a:xfrm>
            <a:off x="3915589" y="1972907"/>
            <a:ext cx="2534934" cy="676221"/>
          </a:xfrm>
          <a:prstGeom prst="roundRect">
            <a:avLst>
              <a:gd name="adj" fmla="val 16667"/>
            </a:avLst>
          </a:prstGeom>
          <a:solidFill>
            <a:srgbClr val="FCD3A3"/>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Les licences</a:t>
            </a:r>
            <a:endParaRPr sz="1400" b="1" i="0" u="none" strike="noStrike" cap="none" dirty="0">
              <a:solidFill>
                <a:schemeClr val="bg2"/>
              </a:solidFill>
              <a:latin typeface="Arial"/>
              <a:ea typeface="Arial"/>
              <a:cs typeface="Arial"/>
              <a:sym typeface="Arial"/>
            </a:endParaRPr>
          </a:p>
        </p:txBody>
      </p:sp>
      <p:sp>
        <p:nvSpPr>
          <p:cNvPr id="752" name="Google Shape;752;p37"/>
          <p:cNvSpPr/>
          <p:nvPr/>
        </p:nvSpPr>
        <p:spPr>
          <a:xfrm>
            <a:off x="7778479" y="1971259"/>
            <a:ext cx="2534934" cy="676221"/>
          </a:xfrm>
          <a:prstGeom prst="roundRect">
            <a:avLst>
              <a:gd name="adj" fmla="val 16667"/>
            </a:avLst>
          </a:prstGeom>
          <a:solidFill>
            <a:srgbClr val="FDA37E"/>
          </a:solidFill>
          <a:ln w="254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Les passeports</a:t>
            </a:r>
            <a:endParaRPr sz="1400" b="1" i="0" u="none" strike="noStrike" cap="none" dirty="0">
              <a:solidFill>
                <a:schemeClr val="bg2"/>
              </a:solidFill>
              <a:latin typeface="Arial"/>
              <a:ea typeface="Arial"/>
              <a:cs typeface="Arial"/>
              <a:sym typeface="Arial"/>
            </a:endParaRPr>
          </a:p>
        </p:txBody>
      </p:sp>
      <p:sp>
        <p:nvSpPr>
          <p:cNvPr id="753" name="Google Shape;753;p37"/>
          <p:cNvSpPr/>
          <p:nvPr/>
        </p:nvSpPr>
        <p:spPr>
          <a:xfrm>
            <a:off x="4164556" y="2947032"/>
            <a:ext cx="2037001" cy="4536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Pratiquant adulte</a:t>
            </a:r>
            <a:endParaRPr sz="1400" b="0" i="0" u="none" strike="noStrike" cap="none">
              <a:solidFill>
                <a:schemeClr val="bg2"/>
              </a:solidFill>
              <a:latin typeface="Arial"/>
              <a:ea typeface="Arial"/>
              <a:cs typeface="Arial"/>
              <a:sym typeface="Arial"/>
            </a:endParaRPr>
          </a:p>
        </p:txBody>
      </p:sp>
      <p:sp>
        <p:nvSpPr>
          <p:cNvPr id="754" name="Google Shape;754;p37"/>
          <p:cNvSpPr/>
          <p:nvPr/>
        </p:nvSpPr>
        <p:spPr>
          <a:xfrm>
            <a:off x="4164556" y="3710569"/>
            <a:ext cx="2037001" cy="4536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Pratiquant junior</a:t>
            </a:r>
            <a:endParaRPr sz="1400" b="0" i="0" u="none" strike="noStrike" cap="none">
              <a:solidFill>
                <a:schemeClr val="bg2"/>
              </a:solidFill>
              <a:latin typeface="Arial"/>
              <a:ea typeface="Arial"/>
              <a:cs typeface="Arial"/>
              <a:sym typeface="Arial"/>
            </a:endParaRPr>
          </a:p>
        </p:txBody>
      </p:sp>
      <p:sp>
        <p:nvSpPr>
          <p:cNvPr id="755" name="Google Shape;755;p37"/>
          <p:cNvSpPr/>
          <p:nvPr/>
        </p:nvSpPr>
        <p:spPr>
          <a:xfrm>
            <a:off x="4164556" y="4474106"/>
            <a:ext cx="2037001" cy="4536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Pratiquant cadet</a:t>
            </a:r>
            <a:endParaRPr sz="1400" b="0" i="0" u="none" strike="noStrike" cap="none">
              <a:solidFill>
                <a:schemeClr val="bg2"/>
              </a:solidFill>
              <a:latin typeface="Arial"/>
              <a:ea typeface="Arial"/>
              <a:cs typeface="Arial"/>
              <a:sym typeface="Arial"/>
            </a:endParaRPr>
          </a:p>
        </p:txBody>
      </p:sp>
      <p:sp>
        <p:nvSpPr>
          <p:cNvPr id="756" name="Google Shape;756;p37"/>
          <p:cNvSpPr/>
          <p:nvPr/>
        </p:nvSpPr>
        <p:spPr>
          <a:xfrm>
            <a:off x="4164556" y="5237643"/>
            <a:ext cx="2037001" cy="453600"/>
          </a:xfrm>
          <a:prstGeom prst="roundRect">
            <a:avLst>
              <a:gd name="adj" fmla="val 16667"/>
            </a:avLst>
          </a:prstGeom>
          <a:solidFill>
            <a:srgbClr val="FCD3A3"/>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Non pratiquant</a:t>
            </a:r>
            <a:endParaRPr sz="1400" b="0" i="0" u="none" strike="noStrike" cap="none">
              <a:solidFill>
                <a:schemeClr val="bg2"/>
              </a:solidFill>
              <a:latin typeface="Arial"/>
              <a:ea typeface="Arial"/>
              <a:cs typeface="Arial"/>
              <a:sym typeface="Arial"/>
            </a:endParaRPr>
          </a:p>
        </p:txBody>
      </p:sp>
      <p:sp>
        <p:nvSpPr>
          <p:cNvPr id="757" name="Google Shape;757;p37"/>
          <p:cNvSpPr/>
          <p:nvPr/>
        </p:nvSpPr>
        <p:spPr>
          <a:xfrm>
            <a:off x="8027445" y="2800221"/>
            <a:ext cx="2037001" cy="452027"/>
          </a:xfrm>
          <a:prstGeom prst="roundRect">
            <a:avLst>
              <a:gd name="adj" fmla="val 16667"/>
            </a:avLst>
          </a:prstGeom>
          <a:solidFill>
            <a:srgbClr val="FDA37E"/>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Découverte</a:t>
            </a:r>
            <a:endParaRPr sz="1400" b="0" i="0" u="none" strike="noStrike" cap="none">
              <a:solidFill>
                <a:schemeClr val="bg2"/>
              </a:solidFill>
              <a:latin typeface="Arial"/>
              <a:ea typeface="Arial"/>
              <a:cs typeface="Arial"/>
              <a:sym typeface="Arial"/>
            </a:endParaRPr>
          </a:p>
        </p:txBody>
      </p:sp>
      <p:sp>
        <p:nvSpPr>
          <p:cNvPr id="758" name="Google Shape;758;p37"/>
          <p:cNvSpPr/>
          <p:nvPr/>
        </p:nvSpPr>
        <p:spPr>
          <a:xfrm>
            <a:off x="8027445" y="3404989"/>
            <a:ext cx="2037001" cy="452027"/>
          </a:xfrm>
          <a:prstGeom prst="roundRect">
            <a:avLst>
              <a:gd name="adj" fmla="val 16667"/>
            </a:avLst>
          </a:prstGeom>
          <a:solidFill>
            <a:srgbClr val="FDA37E"/>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Scolaire</a:t>
            </a:r>
            <a:endParaRPr sz="1400" b="0" i="0" u="none" strike="noStrike" cap="none">
              <a:solidFill>
                <a:schemeClr val="bg2"/>
              </a:solidFill>
              <a:latin typeface="Arial"/>
              <a:ea typeface="Arial"/>
              <a:cs typeface="Arial"/>
              <a:sym typeface="Arial"/>
            </a:endParaRPr>
          </a:p>
        </p:txBody>
      </p:sp>
      <p:sp>
        <p:nvSpPr>
          <p:cNvPr id="759" name="Google Shape;759;p37"/>
          <p:cNvSpPr/>
          <p:nvPr/>
        </p:nvSpPr>
        <p:spPr>
          <a:xfrm>
            <a:off x="8027445" y="4619572"/>
            <a:ext cx="2037001" cy="594294"/>
          </a:xfrm>
          <a:prstGeom prst="roundRect">
            <a:avLst>
              <a:gd name="adj" fmla="val 16667"/>
            </a:avLst>
          </a:prstGeom>
          <a:solidFill>
            <a:srgbClr val="FDA37E"/>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Etranger occasionnel</a:t>
            </a:r>
            <a:endParaRPr sz="1400" b="0" i="0" u="none" strike="noStrike" cap="none">
              <a:solidFill>
                <a:schemeClr val="bg2"/>
              </a:solidFill>
              <a:latin typeface="Arial"/>
              <a:ea typeface="Arial"/>
              <a:cs typeface="Arial"/>
              <a:sym typeface="Arial"/>
            </a:endParaRPr>
          </a:p>
        </p:txBody>
      </p:sp>
      <p:sp>
        <p:nvSpPr>
          <p:cNvPr id="760" name="Google Shape;760;p37"/>
          <p:cNvSpPr/>
          <p:nvPr/>
        </p:nvSpPr>
        <p:spPr>
          <a:xfrm>
            <a:off x="8027445" y="5371654"/>
            <a:ext cx="2037001" cy="594294"/>
          </a:xfrm>
          <a:prstGeom prst="roundRect">
            <a:avLst>
              <a:gd name="adj" fmla="val 16667"/>
            </a:avLst>
          </a:prstGeom>
          <a:solidFill>
            <a:srgbClr val="FDA37E"/>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Etranger compétition</a:t>
            </a:r>
            <a:endParaRPr sz="1400" b="0" i="0" u="none" strike="noStrike" cap="none">
              <a:solidFill>
                <a:schemeClr val="bg2"/>
              </a:solidFill>
              <a:latin typeface="Arial"/>
              <a:ea typeface="Arial"/>
              <a:cs typeface="Arial"/>
              <a:sym typeface="Arial"/>
            </a:endParaRPr>
          </a:p>
        </p:txBody>
      </p:sp>
      <p:sp>
        <p:nvSpPr>
          <p:cNvPr id="761" name="Google Shape;761;p37"/>
          <p:cNvSpPr/>
          <p:nvPr/>
        </p:nvSpPr>
        <p:spPr>
          <a:xfrm>
            <a:off x="8027445" y="4009757"/>
            <a:ext cx="2037001" cy="452027"/>
          </a:xfrm>
          <a:prstGeom prst="roundRect">
            <a:avLst>
              <a:gd name="adj" fmla="val 16667"/>
            </a:avLst>
          </a:prstGeom>
          <a:solidFill>
            <a:srgbClr val="FDA37E"/>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Compétition</a:t>
            </a:r>
            <a:endParaRPr sz="1400" b="0" i="0" u="none" strike="noStrike" cap="none">
              <a:solidFill>
                <a:schemeClr val="bg2"/>
              </a:solidFill>
              <a:latin typeface="Arial"/>
              <a:ea typeface="Arial"/>
              <a:cs typeface="Arial"/>
              <a:sym typeface="Arial"/>
            </a:endParaRPr>
          </a:p>
        </p:txBody>
      </p:sp>
      <p:sp>
        <p:nvSpPr>
          <p:cNvPr id="762" name="Google Shape;762;p37"/>
          <p:cNvSpPr/>
          <p:nvPr/>
        </p:nvSpPr>
        <p:spPr>
          <a:xfrm>
            <a:off x="8027445" y="6123417"/>
            <a:ext cx="2037001" cy="453600"/>
          </a:xfrm>
          <a:prstGeom prst="roundRect">
            <a:avLst>
              <a:gd name="adj" fmla="val 16667"/>
            </a:avLst>
          </a:prstGeom>
          <a:solidFill>
            <a:srgbClr val="FDA37E"/>
          </a:solidFill>
          <a:ln w="1270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bg2"/>
                </a:solidFill>
                <a:latin typeface="Arial"/>
                <a:ea typeface="Arial"/>
                <a:cs typeface="Arial"/>
                <a:sym typeface="Arial"/>
              </a:rPr>
              <a:t>Ecole</a:t>
            </a:r>
            <a:endParaRPr sz="1400" b="0" i="0" u="none" strike="noStrike" cap="none">
              <a:solidFill>
                <a:schemeClr val="bg2"/>
              </a:solidFill>
              <a:latin typeface="Arial"/>
              <a:ea typeface="Arial"/>
              <a:cs typeface="Arial"/>
              <a:sym typeface="Arial"/>
            </a:endParaRPr>
          </a:p>
        </p:txBody>
      </p:sp>
      <p:sp>
        <p:nvSpPr>
          <p:cNvPr id="763" name="Google Shape;763;p37"/>
          <p:cNvSpPr txBox="1"/>
          <p:nvPr/>
        </p:nvSpPr>
        <p:spPr>
          <a:xfrm>
            <a:off x="161522" y="5445145"/>
            <a:ext cx="3090090" cy="1200288"/>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1" i="0" u="sng" strike="noStrike" cap="none" dirty="0">
                <a:solidFill>
                  <a:schemeClr val="bg2"/>
                </a:solidFill>
                <a:latin typeface="Arial"/>
                <a:ea typeface="Arial"/>
                <a:cs typeface="Arial"/>
                <a:sym typeface="Arial"/>
              </a:rPr>
              <a:t>Pour rappel :</a:t>
            </a:r>
            <a:r>
              <a:rPr lang="fr-FR" sz="1800" b="0" i="0" u="none" strike="noStrike" cap="none" dirty="0">
                <a:solidFill>
                  <a:schemeClr val="bg2"/>
                </a:solidFill>
                <a:latin typeface="Arial"/>
                <a:ea typeface="Arial"/>
                <a:cs typeface="Arial"/>
                <a:sym typeface="Arial"/>
              </a:rPr>
              <a:t> </a:t>
            </a:r>
            <a:r>
              <a:rPr lang="fr-FR" sz="1800" b="0" i="1" u="none" strike="noStrike" cap="none" dirty="0">
                <a:solidFill>
                  <a:schemeClr val="bg2"/>
                </a:solidFill>
                <a:latin typeface="Arial"/>
                <a:ea typeface="Arial"/>
                <a:cs typeface="Arial"/>
                <a:sym typeface="Arial"/>
              </a:rPr>
              <a:t>la licence est valable du 01 janvier au 31 décembre et est obligatoire pour être assuré</a:t>
            </a:r>
            <a:endParaRPr sz="1400" b="0" i="1" u="none" strike="noStrike" cap="none" dirty="0">
              <a:solidFill>
                <a:schemeClr val="bg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38"/>
          <p:cNvSpPr txBox="1">
            <a:spLocks noGrp="1"/>
          </p:cNvSpPr>
          <p:nvPr>
            <p:ph type="title"/>
          </p:nvPr>
        </p:nvSpPr>
        <p:spPr>
          <a:xfrm>
            <a:off x="838200" y="127194"/>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Extranet – Prise de la licence</a:t>
            </a:r>
            <a:endParaRPr dirty="0">
              <a:solidFill>
                <a:schemeClr val="bg2"/>
              </a:solidFill>
            </a:endParaRPr>
          </a:p>
        </p:txBody>
      </p:sp>
      <p:sp>
        <p:nvSpPr>
          <p:cNvPr id="770" name="Google Shape;770;p3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37</a:t>
            </a:fld>
            <a:endParaRPr dirty="0">
              <a:solidFill>
                <a:schemeClr val="bg2"/>
              </a:solidFill>
            </a:endParaRPr>
          </a:p>
        </p:txBody>
      </p:sp>
      <p:grpSp>
        <p:nvGrpSpPr>
          <p:cNvPr id="771" name="Google Shape;771;p38"/>
          <p:cNvGrpSpPr/>
          <p:nvPr/>
        </p:nvGrpSpPr>
        <p:grpSpPr>
          <a:xfrm>
            <a:off x="1497647" y="1129422"/>
            <a:ext cx="9206560" cy="5453623"/>
            <a:chOff x="1503411" y="1311985"/>
            <a:chExt cx="9206560" cy="5453623"/>
          </a:xfrm>
        </p:grpSpPr>
        <p:sp>
          <p:nvSpPr>
            <p:cNvPr id="772" name="Google Shape;772;p38"/>
            <p:cNvSpPr txBox="1"/>
            <p:nvPr/>
          </p:nvSpPr>
          <p:spPr>
            <a:xfrm>
              <a:off x="2638425" y="1311985"/>
              <a:ext cx="6915150" cy="513098"/>
            </a:xfrm>
            <a:prstGeom prst="rect">
              <a:avLst/>
            </a:prstGeom>
            <a:noFill/>
            <a:ln w="25400"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DEUX POSSIBILITÉS POUR SAISIR UNE LICENCE</a:t>
              </a:r>
              <a:endParaRPr sz="1100" b="0" i="0" u="none" strike="noStrike" cap="none" dirty="0">
                <a:solidFill>
                  <a:schemeClr val="bg2"/>
                </a:solidFill>
                <a:latin typeface="Arial"/>
                <a:ea typeface="Arial"/>
                <a:cs typeface="Arial"/>
                <a:sym typeface="Arial"/>
              </a:endParaRPr>
            </a:p>
          </p:txBody>
        </p:sp>
        <p:cxnSp>
          <p:nvCxnSpPr>
            <p:cNvPr id="773" name="Google Shape;773;p38"/>
            <p:cNvCxnSpPr/>
            <p:nvPr/>
          </p:nvCxnSpPr>
          <p:spPr>
            <a:xfrm>
              <a:off x="3409592" y="2077752"/>
              <a:ext cx="0" cy="594011"/>
            </a:xfrm>
            <a:prstGeom prst="straightConnector1">
              <a:avLst/>
            </a:prstGeom>
            <a:noFill/>
            <a:ln w="50800" cap="flat" cmpd="sng">
              <a:solidFill>
                <a:srgbClr val="00B050"/>
              </a:solidFill>
              <a:prstDash val="solid"/>
              <a:miter lim="800000"/>
              <a:headEnd type="none" w="sm" len="sm"/>
              <a:tailEnd type="triangle" w="med" len="med"/>
            </a:ln>
          </p:spPr>
        </p:cxnSp>
        <p:sp>
          <p:nvSpPr>
            <p:cNvPr id="774" name="Google Shape;774;p38"/>
            <p:cNvSpPr txBox="1"/>
            <p:nvPr/>
          </p:nvSpPr>
          <p:spPr>
            <a:xfrm>
              <a:off x="1503411" y="2861181"/>
              <a:ext cx="4222800" cy="720000"/>
            </a:xfrm>
            <a:prstGeom prst="rect">
              <a:avLst/>
            </a:prstGeom>
            <a:solidFill>
              <a:srgbClr val="FCD3A3"/>
            </a:solidFill>
            <a:ln w="25400" cap="flat" cmpd="sng">
              <a:solidFill>
                <a:srgbClr val="FBBA16"/>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Mon club saisie ma licence</a:t>
              </a:r>
              <a:endParaRPr sz="1400" b="0" i="0" u="none" strike="noStrike" cap="none" dirty="0">
                <a:solidFill>
                  <a:schemeClr val="bg2"/>
                </a:solidFill>
                <a:latin typeface="Arial"/>
                <a:ea typeface="Arial"/>
                <a:cs typeface="Arial"/>
                <a:sym typeface="Arial"/>
              </a:endParaRPr>
            </a:p>
          </p:txBody>
        </p:sp>
        <p:sp>
          <p:nvSpPr>
            <p:cNvPr id="775" name="Google Shape;775;p38"/>
            <p:cNvSpPr txBox="1"/>
            <p:nvPr/>
          </p:nvSpPr>
          <p:spPr>
            <a:xfrm>
              <a:off x="6465221" y="2266084"/>
              <a:ext cx="4223368" cy="923330"/>
            </a:xfrm>
            <a:prstGeom prst="rect">
              <a:avLst/>
            </a:prstGeom>
            <a:solidFill>
              <a:srgbClr val="FCD3A3"/>
            </a:solidFill>
            <a:ln w="25400" cap="flat" cmpd="sng">
              <a:solidFill>
                <a:srgbClr val="FBBA16"/>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Mon club me permet de saisir mon adhésion en ligne via mon espace licencié</a:t>
              </a:r>
              <a:endParaRPr sz="1400" b="0" i="0" u="none" strike="noStrike" cap="none" dirty="0">
                <a:solidFill>
                  <a:schemeClr val="bg2"/>
                </a:solidFill>
                <a:latin typeface="Arial"/>
                <a:ea typeface="Arial"/>
                <a:cs typeface="Arial"/>
                <a:sym typeface="Arial"/>
              </a:endParaRPr>
            </a:p>
          </p:txBody>
        </p:sp>
        <p:sp>
          <p:nvSpPr>
            <p:cNvPr id="776" name="Google Shape;776;p38"/>
            <p:cNvSpPr txBox="1"/>
            <p:nvPr/>
          </p:nvSpPr>
          <p:spPr>
            <a:xfrm>
              <a:off x="1503411" y="4371260"/>
              <a:ext cx="4222800" cy="921600"/>
            </a:xfrm>
            <a:prstGeom prst="rect">
              <a:avLst/>
            </a:prstGeom>
            <a:solidFill>
              <a:srgbClr val="A3C8EC"/>
            </a:solidFill>
            <a:ln w="25400" cap="flat" cmpd="sng">
              <a:solidFill>
                <a:srgbClr val="0070C0"/>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Je règle mon adhésion (licence fédérale + cotisation club) directement au club</a:t>
              </a:r>
              <a:endParaRPr sz="1400" b="0" i="0" u="none" strike="noStrike" cap="none" dirty="0">
                <a:solidFill>
                  <a:schemeClr val="bg2"/>
                </a:solidFill>
                <a:latin typeface="Arial"/>
                <a:ea typeface="Arial"/>
                <a:cs typeface="Arial"/>
                <a:sym typeface="Arial"/>
              </a:endParaRPr>
            </a:p>
          </p:txBody>
        </p:sp>
        <p:sp>
          <p:nvSpPr>
            <p:cNvPr id="777" name="Google Shape;777;p38"/>
            <p:cNvSpPr txBox="1"/>
            <p:nvPr/>
          </p:nvSpPr>
          <p:spPr>
            <a:xfrm>
              <a:off x="6465221" y="4562523"/>
              <a:ext cx="4223368" cy="923330"/>
            </a:xfrm>
            <a:prstGeom prst="rect">
              <a:avLst/>
            </a:prstGeom>
            <a:solidFill>
              <a:srgbClr val="A3C8EC"/>
            </a:solidFill>
            <a:ln w="25400"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Je règle mon adhésion (licence fédérale + cotisation club) en ligne uniquement par carte bancaire</a:t>
              </a:r>
              <a:endParaRPr sz="1400" b="0" i="0" u="none" strike="noStrike" cap="none" dirty="0">
                <a:solidFill>
                  <a:schemeClr val="bg2"/>
                </a:solidFill>
                <a:latin typeface="Arial"/>
                <a:ea typeface="Arial"/>
                <a:cs typeface="Arial"/>
                <a:sym typeface="Arial"/>
              </a:endParaRPr>
            </a:p>
          </p:txBody>
        </p:sp>
        <p:cxnSp>
          <p:nvCxnSpPr>
            <p:cNvPr id="778" name="Google Shape;778;p38"/>
            <p:cNvCxnSpPr/>
            <p:nvPr/>
          </p:nvCxnSpPr>
          <p:spPr>
            <a:xfrm>
              <a:off x="8434029" y="1885245"/>
              <a:ext cx="0" cy="318622"/>
            </a:xfrm>
            <a:prstGeom prst="straightConnector1">
              <a:avLst/>
            </a:prstGeom>
            <a:noFill/>
            <a:ln w="50800" cap="flat" cmpd="sng">
              <a:solidFill>
                <a:srgbClr val="00B050"/>
              </a:solidFill>
              <a:prstDash val="solid"/>
              <a:miter lim="800000"/>
              <a:headEnd type="none" w="sm" len="sm"/>
              <a:tailEnd type="triangle" w="med" len="med"/>
            </a:ln>
          </p:spPr>
        </p:cxnSp>
        <p:cxnSp>
          <p:nvCxnSpPr>
            <p:cNvPr id="779" name="Google Shape;779;p38"/>
            <p:cNvCxnSpPr/>
            <p:nvPr/>
          </p:nvCxnSpPr>
          <p:spPr>
            <a:xfrm>
              <a:off x="3417077" y="3775547"/>
              <a:ext cx="0" cy="594011"/>
            </a:xfrm>
            <a:prstGeom prst="straightConnector1">
              <a:avLst/>
            </a:prstGeom>
            <a:noFill/>
            <a:ln w="50800" cap="flat" cmpd="sng">
              <a:solidFill>
                <a:srgbClr val="00B050"/>
              </a:solidFill>
              <a:prstDash val="solid"/>
              <a:miter lim="800000"/>
              <a:headEnd type="none" w="sm" len="sm"/>
              <a:tailEnd type="triangle" w="med" len="med"/>
            </a:ln>
          </p:spPr>
        </p:cxnSp>
        <p:cxnSp>
          <p:nvCxnSpPr>
            <p:cNvPr id="780" name="Google Shape;780;p38"/>
            <p:cNvCxnSpPr/>
            <p:nvPr/>
          </p:nvCxnSpPr>
          <p:spPr>
            <a:xfrm>
              <a:off x="8434029" y="4218056"/>
              <a:ext cx="4404" cy="303005"/>
            </a:xfrm>
            <a:prstGeom prst="straightConnector1">
              <a:avLst/>
            </a:prstGeom>
            <a:noFill/>
            <a:ln w="50800" cap="flat" cmpd="sng">
              <a:solidFill>
                <a:srgbClr val="00B050"/>
              </a:solidFill>
              <a:prstDash val="solid"/>
              <a:miter lim="800000"/>
              <a:headEnd type="none" w="sm" len="sm"/>
              <a:tailEnd type="triangle" w="med" len="med"/>
            </a:ln>
          </p:spPr>
        </p:cxnSp>
        <p:sp>
          <p:nvSpPr>
            <p:cNvPr id="781" name="Google Shape;781;p38"/>
            <p:cNvSpPr txBox="1"/>
            <p:nvPr/>
          </p:nvSpPr>
          <p:spPr>
            <a:xfrm>
              <a:off x="1503411" y="5842278"/>
              <a:ext cx="9206560" cy="923330"/>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AVANTAGES DE L’OUTIL </a:t>
              </a:r>
              <a:r>
                <a:rPr lang="fr-FR" sz="1800" b="0" i="0" u="none" strike="noStrike" cap="none" dirty="0">
                  <a:solidFill>
                    <a:schemeClr val="bg2"/>
                  </a:solidFill>
                  <a:latin typeface="Arial"/>
                  <a:ea typeface="Arial"/>
                  <a:cs typeface="Arial"/>
                  <a:sym typeface="Arial"/>
                </a:rPr>
                <a:t>: </a:t>
              </a:r>
              <a:r>
                <a:rPr lang="fr-FR" sz="1800" b="0" i="1" u="none" strike="noStrike" cap="none" dirty="0">
                  <a:solidFill>
                    <a:schemeClr val="bg2"/>
                  </a:solidFill>
                  <a:latin typeface="Arial"/>
                  <a:ea typeface="Arial"/>
                  <a:cs typeface="Arial"/>
                  <a:sym typeface="Arial"/>
                </a:rPr>
                <a:t>Le club peut se décharger des formalités administratives liées à la prise de licence (médical, formation télépilote, n° exploitant UAS, etc…) et consacrer plus de temps à l’animation du club</a:t>
              </a:r>
              <a:endParaRPr sz="1800" b="0" i="0" u="none" strike="noStrike" cap="none" dirty="0">
                <a:solidFill>
                  <a:schemeClr val="bg2"/>
                </a:solidFill>
                <a:latin typeface="Arial"/>
                <a:ea typeface="Arial"/>
                <a:cs typeface="Arial"/>
                <a:sym typeface="Arial"/>
              </a:endParaRPr>
            </a:p>
          </p:txBody>
        </p:sp>
      </p:grpSp>
      <p:sp>
        <p:nvSpPr>
          <p:cNvPr id="782" name="Google Shape;782;p38"/>
          <p:cNvSpPr txBox="1"/>
          <p:nvPr/>
        </p:nvSpPr>
        <p:spPr>
          <a:xfrm>
            <a:off x="6454530" y="3350561"/>
            <a:ext cx="4223368" cy="646290"/>
          </a:xfrm>
          <a:prstGeom prst="rect">
            <a:avLst/>
          </a:prstGeom>
          <a:solidFill>
            <a:srgbClr val="FCD3A3"/>
          </a:solidFill>
          <a:ln w="25400" cap="flat" cmpd="sng">
            <a:solidFill>
              <a:srgbClr val="FBBA16"/>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1800"/>
              <a:buFont typeface="Arial"/>
              <a:buNone/>
            </a:pPr>
            <a:r>
              <a:rPr lang="fr-FR" sz="1800" b="0" i="0" u="none" strike="noStrike" cap="none" dirty="0">
                <a:solidFill>
                  <a:schemeClr val="bg2"/>
                </a:solidFill>
                <a:latin typeface="Arial"/>
                <a:ea typeface="Arial"/>
                <a:cs typeface="Arial"/>
                <a:sym typeface="Arial"/>
              </a:rPr>
              <a:t>Mon club valide ou non ma demande après vérifications</a:t>
            </a:r>
            <a:endParaRPr sz="1400" b="0" i="0" u="none" strike="noStrike" cap="none" dirty="0">
              <a:solidFill>
                <a:schemeClr val="bg2"/>
              </a:solidFill>
              <a:latin typeface="Arial"/>
              <a:ea typeface="Arial"/>
              <a:cs typeface="Arial"/>
              <a:sym typeface="Arial"/>
            </a:endParaRPr>
          </a:p>
        </p:txBody>
      </p:sp>
      <p:cxnSp>
        <p:nvCxnSpPr>
          <p:cNvPr id="783" name="Google Shape;783;p38"/>
          <p:cNvCxnSpPr/>
          <p:nvPr/>
        </p:nvCxnSpPr>
        <p:spPr>
          <a:xfrm>
            <a:off x="8418934" y="3022296"/>
            <a:ext cx="4404" cy="303005"/>
          </a:xfrm>
          <a:prstGeom prst="straightConnector1">
            <a:avLst/>
          </a:prstGeom>
          <a:noFill/>
          <a:ln w="50800" cap="flat" cmpd="sng">
            <a:solidFill>
              <a:srgbClr val="00B050"/>
            </a:solidFill>
            <a:prstDash val="solid"/>
            <a:miter lim="800000"/>
            <a:headEnd type="none" w="sm" len="sm"/>
            <a:tailEnd type="triangle" w="med" len="med"/>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39"/>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Questionnaire médical et attestation de santé</a:t>
            </a:r>
            <a:endParaRPr dirty="0">
              <a:solidFill>
                <a:schemeClr val="bg2"/>
              </a:solidFill>
            </a:endParaRPr>
          </a:p>
        </p:txBody>
      </p:sp>
      <p:sp>
        <p:nvSpPr>
          <p:cNvPr id="790" name="Google Shape;790;p3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38</a:t>
            </a:fld>
            <a:endParaRPr dirty="0">
              <a:solidFill>
                <a:schemeClr val="bg2"/>
              </a:solidFill>
            </a:endParaRPr>
          </a:p>
        </p:txBody>
      </p:sp>
      <p:sp>
        <p:nvSpPr>
          <p:cNvPr id="791" name="Google Shape;791;p39"/>
          <p:cNvSpPr txBox="1"/>
          <p:nvPr/>
        </p:nvSpPr>
        <p:spPr>
          <a:xfrm>
            <a:off x="613596" y="1727948"/>
            <a:ext cx="11039165" cy="160309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Répondre au questionnaire de santé est obligatoire pour tous les licenciés pratiquant (majeur ou mineur, nouvelle licence ou renouvellement).</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Si la licence est saisie par le club </a:t>
            </a:r>
            <a:r>
              <a:rPr lang="fr-FR" sz="1800" b="0" i="0" u="none" strike="noStrike" cap="none" dirty="0">
                <a:solidFill>
                  <a:schemeClr val="bg2"/>
                </a:solidFill>
                <a:latin typeface="Arial"/>
                <a:ea typeface="Arial"/>
                <a:cs typeface="Arial"/>
                <a:sym typeface="Arial"/>
              </a:rPr>
              <a:t>: Le licencié répond au questionnaire de santé puis transmet son attestation de santé au club. </a:t>
            </a:r>
            <a:r>
              <a:rPr lang="fr-FR" sz="1800" b="1" i="0" u="none" strike="noStrike" cap="none" dirty="0">
                <a:solidFill>
                  <a:schemeClr val="bg2"/>
                </a:solidFill>
                <a:latin typeface="Arial"/>
                <a:ea typeface="Arial"/>
                <a:cs typeface="Arial"/>
                <a:sym typeface="Arial"/>
              </a:rPr>
              <a:t>Sans l’attestation de santé remplie et signée, la licence ne peut pas être saisie</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p:txBody>
      </p:sp>
      <p:grpSp>
        <p:nvGrpSpPr>
          <p:cNvPr id="792" name="Google Shape;792;p39"/>
          <p:cNvGrpSpPr/>
          <p:nvPr/>
        </p:nvGrpSpPr>
        <p:grpSpPr>
          <a:xfrm>
            <a:off x="1092532" y="3331043"/>
            <a:ext cx="10267887" cy="2368480"/>
            <a:chOff x="1305700" y="2511705"/>
            <a:chExt cx="10267887" cy="2368480"/>
          </a:xfrm>
        </p:grpSpPr>
        <p:sp>
          <p:nvSpPr>
            <p:cNvPr id="793" name="Google Shape;793;p39"/>
            <p:cNvSpPr/>
            <p:nvPr/>
          </p:nvSpPr>
          <p:spPr>
            <a:xfrm>
              <a:off x="1305700" y="3277091"/>
              <a:ext cx="4643242" cy="1603094"/>
            </a:xfrm>
            <a:prstGeom prst="roundRect">
              <a:avLst>
                <a:gd name="adj" fmla="val 16667"/>
              </a:avLst>
            </a:prstGeom>
            <a:solidFill>
              <a:srgbClr val="FCD3A3"/>
            </a:solidFill>
            <a:ln w="1905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Si vous avez répondu </a:t>
              </a:r>
              <a:r>
                <a:rPr lang="fr-FR" sz="1600" b="1" i="0" u="none" strike="noStrike" cap="none" dirty="0">
                  <a:solidFill>
                    <a:schemeClr val="bg2"/>
                  </a:solidFill>
                  <a:latin typeface="Arial"/>
                  <a:ea typeface="Arial"/>
                  <a:cs typeface="Arial"/>
                  <a:sym typeface="Arial"/>
                </a:rPr>
                <a:t>OUI</a:t>
              </a:r>
              <a:r>
                <a:rPr lang="fr-FR" sz="1600" b="0" i="0" u="none" strike="noStrike" cap="none" dirty="0">
                  <a:solidFill>
                    <a:schemeClr val="bg2"/>
                  </a:solidFill>
                  <a:latin typeface="Arial"/>
                  <a:ea typeface="Arial"/>
                  <a:cs typeface="Arial"/>
                  <a:sym typeface="Arial"/>
                </a:rPr>
                <a:t> à au moins une question du questionnaire de santé : </a:t>
              </a: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fr-FR" sz="1600" b="1" i="0" u="none" strike="noStrike" cap="none" dirty="0">
                  <a:solidFill>
                    <a:schemeClr val="bg2"/>
                  </a:solidFill>
                  <a:latin typeface="Arial"/>
                  <a:ea typeface="Arial"/>
                  <a:cs typeface="Arial"/>
                  <a:sym typeface="Arial"/>
                </a:rPr>
                <a:t>un certificat médical de moins de 6 mois de non contre-indication à la pratique de l’aéromodélisme est demandé</a:t>
              </a:r>
              <a:r>
                <a:rPr lang="fr-FR" sz="1600" b="0" i="0" u="none" strike="noStrike" cap="none" dirty="0">
                  <a:solidFill>
                    <a:schemeClr val="bg2"/>
                  </a:solidFill>
                  <a:latin typeface="Arial"/>
                  <a:ea typeface="Arial"/>
                  <a:cs typeface="Arial"/>
                  <a:sym typeface="Arial"/>
                </a:rPr>
                <a:t>.</a:t>
              </a:r>
              <a:endParaRPr sz="1600" b="0" i="0" u="none" strike="noStrike" cap="none" dirty="0">
                <a:solidFill>
                  <a:schemeClr val="bg2"/>
                </a:solidFill>
                <a:latin typeface="Arial"/>
                <a:ea typeface="Arial"/>
                <a:cs typeface="Arial"/>
                <a:sym typeface="Arial"/>
              </a:endParaRPr>
            </a:p>
          </p:txBody>
        </p:sp>
        <p:sp>
          <p:nvSpPr>
            <p:cNvPr id="794" name="Google Shape;794;p39"/>
            <p:cNvSpPr/>
            <p:nvPr/>
          </p:nvSpPr>
          <p:spPr>
            <a:xfrm>
              <a:off x="6930348" y="3277090"/>
              <a:ext cx="4643239" cy="1602000"/>
            </a:xfrm>
            <a:prstGeom prst="roundRect">
              <a:avLst>
                <a:gd name="adj" fmla="val 16667"/>
              </a:avLst>
            </a:prstGeom>
            <a:solidFill>
              <a:srgbClr val="FCD3A3"/>
            </a:solidFill>
            <a:ln w="19050" cap="flat" cmpd="sng">
              <a:solidFill>
                <a:schemeClr val="bg2">
                  <a:lumMod val="75000"/>
                  <a:lumOff val="25000"/>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Si vous avez répondu </a:t>
              </a:r>
              <a:r>
                <a:rPr lang="fr-FR" sz="1600" b="1" i="0" u="none" strike="noStrike" cap="none" dirty="0">
                  <a:solidFill>
                    <a:schemeClr val="bg2"/>
                  </a:solidFill>
                  <a:latin typeface="Arial"/>
                  <a:ea typeface="Arial"/>
                  <a:cs typeface="Arial"/>
                  <a:sym typeface="Arial"/>
                </a:rPr>
                <a:t>NON</a:t>
              </a:r>
              <a:r>
                <a:rPr lang="fr-FR" sz="1600" b="0" i="0" u="none" strike="noStrike" cap="none" dirty="0">
                  <a:solidFill>
                    <a:schemeClr val="bg2"/>
                  </a:solidFill>
                  <a:latin typeface="Arial"/>
                  <a:ea typeface="Arial"/>
                  <a:cs typeface="Arial"/>
                  <a:sym typeface="Arial"/>
                </a:rPr>
                <a:t> à toutes les questions du questionnaire de santé : </a:t>
              </a: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fr-FR" sz="1600" b="1" i="0" u="none" strike="noStrike" cap="none" dirty="0">
                  <a:solidFill>
                    <a:schemeClr val="bg2"/>
                  </a:solidFill>
                  <a:latin typeface="Arial"/>
                  <a:ea typeface="Arial"/>
                  <a:cs typeface="Arial"/>
                  <a:sym typeface="Arial"/>
                </a:rPr>
                <a:t>la licence est validée</a:t>
              </a:r>
              <a:r>
                <a:rPr lang="fr-FR" sz="1600" b="0" i="0" u="none" strike="noStrike" cap="none" dirty="0">
                  <a:solidFill>
                    <a:schemeClr val="bg2"/>
                  </a:solidFill>
                  <a:latin typeface="Arial"/>
                  <a:ea typeface="Arial"/>
                  <a:cs typeface="Arial"/>
                  <a:sym typeface="Arial"/>
                </a:rPr>
                <a:t>.</a:t>
              </a:r>
              <a:endParaRPr sz="1600" b="0" i="0" u="none" strike="noStrike" cap="none" dirty="0">
                <a:solidFill>
                  <a:schemeClr val="bg2"/>
                </a:solidFill>
                <a:latin typeface="Arial"/>
                <a:ea typeface="Arial"/>
                <a:cs typeface="Arial"/>
                <a:sym typeface="Arial"/>
              </a:endParaRPr>
            </a:p>
          </p:txBody>
        </p:sp>
        <p:cxnSp>
          <p:nvCxnSpPr>
            <p:cNvPr id="795" name="Google Shape;795;p39"/>
            <p:cNvCxnSpPr/>
            <p:nvPr/>
          </p:nvCxnSpPr>
          <p:spPr>
            <a:xfrm>
              <a:off x="3507129" y="2511705"/>
              <a:ext cx="0" cy="684000"/>
            </a:xfrm>
            <a:prstGeom prst="straightConnector1">
              <a:avLst/>
            </a:prstGeom>
            <a:noFill/>
            <a:ln w="50800" cap="flat" cmpd="sng">
              <a:solidFill>
                <a:srgbClr val="00B050"/>
              </a:solidFill>
              <a:prstDash val="solid"/>
              <a:miter lim="800000"/>
              <a:headEnd type="none" w="sm" len="sm"/>
              <a:tailEnd type="triangle" w="med" len="med"/>
            </a:ln>
          </p:spPr>
        </p:cxnSp>
        <p:cxnSp>
          <p:nvCxnSpPr>
            <p:cNvPr id="796" name="Google Shape;796;p39"/>
            <p:cNvCxnSpPr/>
            <p:nvPr/>
          </p:nvCxnSpPr>
          <p:spPr>
            <a:xfrm>
              <a:off x="9111205" y="2511705"/>
              <a:ext cx="0" cy="684000"/>
            </a:xfrm>
            <a:prstGeom prst="straightConnector1">
              <a:avLst/>
            </a:prstGeom>
            <a:noFill/>
            <a:ln w="50800" cap="flat" cmpd="sng">
              <a:solidFill>
                <a:srgbClr val="00B050"/>
              </a:solidFill>
              <a:prstDash val="solid"/>
              <a:miter lim="800000"/>
              <a:headEnd type="none" w="sm" len="sm"/>
              <a:tailEnd type="triangle" w="med" len="med"/>
            </a:ln>
          </p:spPr>
        </p:cxnSp>
      </p:grpSp>
      <p:sp>
        <p:nvSpPr>
          <p:cNvPr id="797" name="Google Shape;797;p39"/>
          <p:cNvSpPr txBox="1"/>
          <p:nvPr/>
        </p:nvSpPr>
        <p:spPr>
          <a:xfrm>
            <a:off x="838200" y="6108115"/>
            <a:ext cx="7379525" cy="584735"/>
          </a:xfrm>
          <a:prstGeom prst="rect">
            <a:avLst/>
          </a:prstGeom>
          <a:noFill/>
          <a:ln w="2540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FFFFFF"/>
              </a:buClr>
              <a:buSzPts val="1400"/>
              <a:buFont typeface="Arial"/>
              <a:buNone/>
            </a:pPr>
            <a:r>
              <a:rPr lang="fr-FR" sz="1600" b="0" i="0" u="none" strike="noStrike" cap="none" dirty="0">
                <a:solidFill>
                  <a:schemeClr val="bg2"/>
                </a:solidFill>
                <a:latin typeface="Arial"/>
                <a:ea typeface="Arial"/>
                <a:cs typeface="Arial"/>
                <a:sym typeface="Arial"/>
              </a:rPr>
              <a:t>Où retrouver le questionnaire de santé l’attestation de santé ? </a:t>
            </a:r>
            <a:endParaRPr sz="16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400"/>
              <a:buFont typeface="Arial"/>
              <a:buNone/>
            </a:pPr>
            <a:r>
              <a:rPr lang="fr-FR" sz="1600" b="0" i="0" u="none" strike="noStrike" cap="none" dirty="0">
                <a:solidFill>
                  <a:schemeClr val="bg2"/>
                </a:solidFill>
                <a:latin typeface="Arial"/>
                <a:ea typeface="Arial"/>
                <a:cs typeface="Arial"/>
                <a:sym typeface="Arial"/>
              </a:rPr>
              <a:t>=&gt; </a:t>
            </a:r>
            <a:r>
              <a:rPr lang="fr-FR" sz="1600" b="1" i="0" u="none" strike="noStrike" cap="none" dirty="0">
                <a:solidFill>
                  <a:schemeClr val="bg2"/>
                </a:solidFill>
                <a:latin typeface="Arial"/>
                <a:ea typeface="Arial"/>
                <a:cs typeface="Arial"/>
                <a:sym typeface="Arial"/>
              </a:rPr>
              <a:t>Contenu informatif </a:t>
            </a:r>
            <a:r>
              <a:rPr lang="fr-FR" sz="1600" b="0" i="0" u="none" strike="noStrike" cap="none" dirty="0">
                <a:solidFill>
                  <a:schemeClr val="bg2"/>
                </a:solidFill>
                <a:latin typeface="Arial"/>
                <a:ea typeface="Arial"/>
                <a:cs typeface="Arial"/>
                <a:sym typeface="Arial"/>
              </a:rPr>
              <a:t>: Fonctionnement fédéral =&gt; les clubs =&gt; Les licences</a:t>
            </a:r>
            <a:endParaRPr sz="1600" b="0" i="0" u="none" strike="noStrike" cap="none" dirty="0">
              <a:solidFill>
                <a:schemeClr val="bg2"/>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p40"/>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Honorabilité</a:t>
            </a:r>
            <a:endParaRPr dirty="0">
              <a:solidFill>
                <a:schemeClr val="bg2"/>
              </a:solidFill>
            </a:endParaRPr>
          </a:p>
        </p:txBody>
      </p:sp>
      <p:sp>
        <p:nvSpPr>
          <p:cNvPr id="804" name="Google Shape;804;p4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39</a:t>
            </a:fld>
            <a:endParaRPr dirty="0">
              <a:solidFill>
                <a:schemeClr val="bg2"/>
              </a:solidFill>
            </a:endParaRPr>
          </a:p>
        </p:txBody>
      </p:sp>
      <p:sp>
        <p:nvSpPr>
          <p:cNvPr id="805" name="Google Shape;805;p40"/>
          <p:cNvSpPr txBox="1"/>
          <p:nvPr/>
        </p:nvSpPr>
        <p:spPr>
          <a:xfrm>
            <a:off x="574605" y="1407152"/>
            <a:ext cx="4878544" cy="469645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fr-FR" sz="1600" b="1" i="0" u="sng" strike="noStrike" cap="none" dirty="0">
                <a:solidFill>
                  <a:schemeClr val="bg2"/>
                </a:solidFill>
                <a:latin typeface="Arial"/>
                <a:ea typeface="Arial"/>
                <a:cs typeface="Arial"/>
                <a:sym typeface="Arial"/>
              </a:rPr>
              <a:t>Qu’est-ce que l’honorabilité et qui est concerné </a:t>
            </a:r>
            <a:r>
              <a:rPr lang="fr-FR" sz="1600" b="1"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Le code du sport prévoit que les activités de </a:t>
            </a:r>
            <a:r>
              <a:rPr lang="fr-FR" sz="1600" b="1" i="0" u="none" strike="noStrike" cap="none" dirty="0">
                <a:solidFill>
                  <a:schemeClr val="bg2"/>
                </a:solidFill>
                <a:latin typeface="Arial"/>
                <a:ea typeface="Arial"/>
                <a:cs typeface="Arial"/>
                <a:sym typeface="Arial"/>
              </a:rPr>
              <a:t>dirigeant</a:t>
            </a:r>
            <a:r>
              <a:rPr lang="fr-FR" sz="1600" b="0" i="0" u="none" strike="noStrike" cap="none" dirty="0">
                <a:solidFill>
                  <a:schemeClr val="bg2"/>
                </a:solidFill>
                <a:latin typeface="Arial"/>
                <a:ea typeface="Arial"/>
                <a:cs typeface="Arial"/>
                <a:sym typeface="Arial"/>
              </a:rPr>
              <a:t> (président, secrétaire et trésorier) dans les clubs, CDAM et LAM, </a:t>
            </a:r>
            <a:r>
              <a:rPr lang="fr-FR" sz="1600" b="1" i="0" u="none" strike="noStrike" cap="none" dirty="0">
                <a:solidFill>
                  <a:schemeClr val="bg2"/>
                </a:solidFill>
                <a:latin typeface="Arial"/>
                <a:ea typeface="Arial"/>
                <a:cs typeface="Arial"/>
                <a:sym typeface="Arial"/>
              </a:rPr>
              <a:t>d’encadrant</a:t>
            </a:r>
            <a:r>
              <a:rPr lang="fr-FR" sz="1600" b="0" i="0" u="none" strike="noStrike" cap="none" dirty="0">
                <a:solidFill>
                  <a:schemeClr val="bg2"/>
                </a:solidFill>
                <a:latin typeface="Arial"/>
                <a:ea typeface="Arial"/>
                <a:cs typeface="Arial"/>
                <a:sym typeface="Arial"/>
              </a:rPr>
              <a:t> (formateur, animateur, éducateur, responsable équipe de France, etc.), de </a:t>
            </a:r>
            <a:r>
              <a:rPr lang="fr-FR" sz="1600" b="1" i="0" u="none" strike="noStrike" cap="none" dirty="0">
                <a:solidFill>
                  <a:schemeClr val="bg2"/>
                </a:solidFill>
                <a:latin typeface="Arial"/>
                <a:ea typeface="Arial"/>
                <a:cs typeface="Arial"/>
                <a:sym typeface="Arial"/>
              </a:rPr>
              <a:t>juge</a:t>
            </a:r>
            <a:r>
              <a:rPr lang="fr-FR" sz="1600" b="0" i="0" u="none" strike="noStrike" cap="none" dirty="0">
                <a:solidFill>
                  <a:schemeClr val="bg2"/>
                </a:solidFill>
                <a:latin typeface="Arial"/>
                <a:ea typeface="Arial"/>
                <a:cs typeface="Arial"/>
                <a:sym typeface="Arial"/>
              </a:rPr>
              <a:t> soient interdites aux personnes qui ont fait l’objet de condamnations pour crimes et certains délits.</a:t>
            </a:r>
            <a:br>
              <a:rPr lang="fr-FR" sz="1600" b="0" i="0" u="none" strike="noStrike" cap="none" dirty="0">
                <a:solidFill>
                  <a:schemeClr val="bg2"/>
                </a:solidFill>
                <a:latin typeface="Arial"/>
                <a:ea typeface="Arial"/>
                <a:cs typeface="Arial"/>
                <a:sym typeface="Arial"/>
              </a:rPr>
            </a:b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fr-FR" sz="1600" b="1" i="0" u="none" strike="noStrike" cap="none" dirty="0">
                <a:solidFill>
                  <a:schemeClr val="bg2"/>
                </a:solidFill>
                <a:latin typeface="Arial"/>
                <a:ea typeface="Arial"/>
                <a:cs typeface="Arial"/>
                <a:sym typeface="Arial"/>
              </a:rPr>
              <a:t>Les licenciés FFAM qui occupent au moins l’une de ces trois fonctions sont soumis au contrôle de l'honorabilité. </a:t>
            </a:r>
            <a:endParaRPr sz="1400" b="1"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fr-FR" sz="1600" b="0" i="0" u="none" strike="noStrike" cap="none" dirty="0">
                <a:solidFill>
                  <a:schemeClr val="bg2"/>
                </a:solidFill>
                <a:latin typeface="Arial"/>
                <a:ea typeface="Arial"/>
                <a:cs typeface="Arial"/>
                <a:sym typeface="Arial"/>
              </a:rPr>
              <a:t>La fédération est tenue d’envoyer une fois par an, la liste des personnes concernées au ministère des sports qui est chargé du contrôle.</a:t>
            </a:r>
            <a:endParaRPr sz="1400" b="0" i="0" u="none" strike="noStrike" cap="none" dirty="0">
              <a:solidFill>
                <a:schemeClr val="bg2"/>
              </a:solidFill>
              <a:latin typeface="Arial"/>
              <a:ea typeface="Arial"/>
              <a:cs typeface="Arial"/>
              <a:sym typeface="Arial"/>
            </a:endParaRPr>
          </a:p>
        </p:txBody>
      </p:sp>
      <p:sp>
        <p:nvSpPr>
          <p:cNvPr id="806" name="Google Shape;806;p40"/>
          <p:cNvSpPr txBox="1"/>
          <p:nvPr/>
        </p:nvSpPr>
        <p:spPr>
          <a:xfrm>
            <a:off x="6258937" y="3774807"/>
            <a:ext cx="5358458" cy="2328802"/>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bg2"/>
              </a:buClr>
              <a:buSzPts val="1600"/>
              <a:buFont typeface="Arial"/>
              <a:buNone/>
            </a:pPr>
            <a:r>
              <a:rPr lang="fr-FR" sz="1600" b="1" i="0" u="sng" strike="noStrike" cap="none" dirty="0">
                <a:solidFill>
                  <a:schemeClr val="bg2"/>
                </a:solidFill>
                <a:latin typeface="Arial"/>
                <a:ea typeface="Arial"/>
                <a:cs typeface="Arial"/>
                <a:sym typeface="Arial"/>
              </a:rPr>
              <a:t>Rôle du club </a:t>
            </a:r>
            <a:r>
              <a:rPr lang="fr-FR" sz="1600" b="1"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1600"/>
              <a:buFont typeface="Arial"/>
              <a:buChar char="•"/>
            </a:pPr>
            <a:r>
              <a:rPr lang="fr-FR" sz="1600" b="0" i="0" u="none" strike="noStrike" cap="none" dirty="0">
                <a:solidFill>
                  <a:schemeClr val="bg2"/>
                </a:solidFill>
                <a:latin typeface="Arial"/>
                <a:ea typeface="Arial"/>
                <a:cs typeface="Arial"/>
                <a:sym typeface="Arial"/>
              </a:rPr>
              <a:t>Informer les personnes concernées et leur remettre le guide l’honorabilité et l’attestation de l’honorabilité.</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600"/>
              <a:buFont typeface="Arial"/>
              <a:buChar char="•"/>
            </a:pPr>
            <a:r>
              <a:rPr lang="fr-FR" sz="1600" b="0" i="0" u="none" strike="noStrike" cap="none" dirty="0">
                <a:solidFill>
                  <a:schemeClr val="bg2"/>
                </a:solidFill>
                <a:latin typeface="Arial"/>
                <a:ea typeface="Arial"/>
                <a:cs typeface="Arial"/>
                <a:sym typeface="Arial"/>
              </a:rPr>
              <a:t>Mettre à jour la liste des encadrants (notamment ceux ayant la fonction d’IAC).</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600"/>
              <a:buFont typeface="Arial"/>
              <a:buChar char="•"/>
            </a:pPr>
            <a:r>
              <a:rPr lang="fr-FR" sz="1600" b="0" i="0" u="none" strike="noStrike" cap="none" dirty="0">
                <a:solidFill>
                  <a:schemeClr val="bg2"/>
                </a:solidFill>
                <a:latin typeface="Arial"/>
                <a:ea typeface="Arial"/>
                <a:cs typeface="Arial"/>
                <a:sym typeface="Arial"/>
              </a:rPr>
              <a:t>Traiter les éventuels retours après contrôle.</a:t>
            </a:r>
            <a:endParaRPr sz="1400" b="0" i="0" u="none" strike="noStrike" cap="none" dirty="0">
              <a:solidFill>
                <a:schemeClr val="bg2"/>
              </a:solidFill>
              <a:latin typeface="Arial"/>
              <a:ea typeface="Arial"/>
              <a:cs typeface="Arial"/>
              <a:sym typeface="Arial"/>
            </a:endParaRPr>
          </a:p>
        </p:txBody>
      </p:sp>
      <p:sp>
        <p:nvSpPr>
          <p:cNvPr id="807" name="Google Shape;807;p40"/>
          <p:cNvSpPr txBox="1"/>
          <p:nvPr/>
        </p:nvSpPr>
        <p:spPr>
          <a:xfrm>
            <a:off x="6258937" y="1388079"/>
            <a:ext cx="4157646" cy="227241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bg2"/>
              </a:buClr>
              <a:buSzPts val="1600"/>
              <a:buFont typeface="Arial"/>
              <a:buNone/>
            </a:pPr>
            <a:r>
              <a:rPr lang="fr-FR" sz="1600" b="1" i="0" u="sng" strike="noStrike" cap="none" dirty="0">
                <a:solidFill>
                  <a:schemeClr val="bg2"/>
                </a:solidFill>
                <a:latin typeface="Arial"/>
                <a:ea typeface="Arial"/>
                <a:cs typeface="Arial"/>
                <a:sym typeface="Arial"/>
              </a:rPr>
              <a:t>Quelles sont les données contrôlées ?</a:t>
            </a:r>
            <a:endParaRPr sz="1600" b="1"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1600"/>
              <a:buFont typeface="Arial"/>
              <a:buChar char="•"/>
            </a:pPr>
            <a:r>
              <a:rPr lang="fr-FR" sz="1600" b="0" i="0" u="none" strike="noStrike" cap="none" dirty="0">
                <a:solidFill>
                  <a:schemeClr val="bg2"/>
                </a:solidFill>
                <a:latin typeface="Arial"/>
                <a:ea typeface="Arial"/>
                <a:cs typeface="Arial"/>
                <a:sym typeface="Arial"/>
              </a:rPr>
              <a:t>Nom de famille de naissance</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600"/>
              <a:buFont typeface="Arial"/>
              <a:buChar char="•"/>
            </a:pPr>
            <a:r>
              <a:rPr lang="fr-FR" sz="1600" b="0" i="0" u="none" strike="noStrike" cap="none" dirty="0">
                <a:solidFill>
                  <a:schemeClr val="bg2"/>
                </a:solidFill>
                <a:latin typeface="Arial"/>
                <a:ea typeface="Arial"/>
                <a:cs typeface="Arial"/>
                <a:sym typeface="Arial"/>
              </a:rPr>
              <a:t>Prénom</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600"/>
              <a:buFont typeface="Arial"/>
              <a:buChar char="•"/>
            </a:pPr>
            <a:r>
              <a:rPr lang="fr-FR" sz="1600" b="0" i="0" u="none" strike="noStrike" cap="none" dirty="0">
                <a:solidFill>
                  <a:schemeClr val="bg2"/>
                </a:solidFill>
                <a:latin typeface="Arial"/>
                <a:ea typeface="Arial"/>
                <a:cs typeface="Arial"/>
                <a:sym typeface="Arial"/>
              </a:rPr>
              <a:t>Date de naissance</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600"/>
              <a:buFont typeface="Arial"/>
              <a:buChar char="•"/>
            </a:pPr>
            <a:r>
              <a:rPr lang="fr-FR" sz="1600" b="0" i="0" u="none" strike="noStrike" cap="none" dirty="0">
                <a:solidFill>
                  <a:schemeClr val="bg2"/>
                </a:solidFill>
                <a:latin typeface="Arial"/>
                <a:ea typeface="Arial"/>
                <a:cs typeface="Arial"/>
                <a:sym typeface="Arial"/>
              </a:rPr>
              <a:t>Ville et département de naissance.</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bg2"/>
              </a:buClr>
              <a:buSzPts val="1600"/>
              <a:buFont typeface="Arial"/>
              <a:buNone/>
            </a:pPr>
            <a:endParaRPr sz="1600" b="0" i="0" u="none" strike="noStrike" cap="none" dirty="0">
              <a:solidFill>
                <a:schemeClr val="bg2"/>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28"/>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600"/>
              <a:buFont typeface="Arial Black"/>
              <a:buNone/>
            </a:pPr>
            <a:r>
              <a:rPr lang="fr-FR" sz="3600" b="1" i="0" u="none" strike="noStrike" cap="none" dirty="0">
                <a:solidFill>
                  <a:schemeClr val="bg2"/>
                </a:solidFill>
                <a:latin typeface="Arial Black"/>
                <a:ea typeface="Arial Black"/>
                <a:cs typeface="Arial Black"/>
                <a:sym typeface="Arial Black"/>
              </a:rPr>
              <a:t>Alcoolémie et usage </a:t>
            </a:r>
            <a:br>
              <a:rPr lang="fr-FR" sz="3600" b="1" i="0" u="none" strike="noStrike" cap="none" dirty="0">
                <a:solidFill>
                  <a:schemeClr val="bg2"/>
                </a:solidFill>
                <a:latin typeface="Arial Black"/>
                <a:ea typeface="Arial Black"/>
                <a:cs typeface="Arial Black"/>
                <a:sym typeface="Arial Black"/>
              </a:rPr>
            </a:br>
            <a:r>
              <a:rPr lang="fr-FR" sz="3600" b="1" i="0" u="none" strike="noStrike" cap="none" dirty="0">
                <a:solidFill>
                  <a:schemeClr val="bg2"/>
                </a:solidFill>
                <a:latin typeface="Arial Black"/>
                <a:ea typeface="Arial Black"/>
                <a:cs typeface="Arial Black"/>
                <a:sym typeface="Arial Black"/>
              </a:rPr>
              <a:t>de stupéfiants</a:t>
            </a:r>
            <a:endParaRPr dirty="0">
              <a:solidFill>
                <a:schemeClr val="bg2"/>
              </a:solidFill>
            </a:endParaRPr>
          </a:p>
        </p:txBody>
      </p:sp>
      <p:sp>
        <p:nvSpPr>
          <p:cNvPr id="814" name="Google Shape;814;p2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40</a:t>
            </a:fld>
            <a:endParaRPr dirty="0">
              <a:solidFill>
                <a:schemeClr val="bg2"/>
              </a:solidFill>
            </a:endParaRPr>
          </a:p>
        </p:txBody>
      </p:sp>
      <p:sp>
        <p:nvSpPr>
          <p:cNvPr id="815" name="Google Shape;815;p28"/>
          <p:cNvSpPr txBox="1"/>
          <p:nvPr/>
        </p:nvSpPr>
        <p:spPr>
          <a:xfrm>
            <a:off x="646181" y="1443319"/>
            <a:ext cx="10777284" cy="5139726"/>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Règles édictées dans le règlement médical.</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Pratique générale</a:t>
            </a:r>
            <a:r>
              <a:rPr lang="fr-FR" sz="1800" b="1"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Il est interdit d’exploiter un aéronef sans pilote sous l’emprise d’un état alcoolique caractérisé par une concentration d'alcool dans le sang égale ou supérieure à 0,20 gramme par litre ou par une concentration d'alcool dans l'air expiré égale ou supérieure à 0,10 milligramme par litre.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Il est interdit d’exploiter un aéronef sans pilote à bord par des télépilotes après avoir fait usage de substances ou plantes classées comme stupéfiants.</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Organisation d’une manifestation</a:t>
            </a:r>
            <a:r>
              <a:rPr lang="fr-FR" sz="1800" b="1" i="0" u="none" strike="noStrike" cap="none" dirty="0">
                <a:solidFill>
                  <a:schemeClr val="bg2"/>
                </a:solidFill>
                <a:latin typeface="Arial"/>
                <a:ea typeface="Arial"/>
                <a:cs typeface="Arial"/>
                <a:sym typeface="Arial"/>
              </a:rPr>
              <a:t> : </a:t>
            </a:r>
            <a:r>
              <a:rPr lang="fr-FR" sz="1800" b="0" i="0" u="none" strike="noStrike" cap="none" dirty="0">
                <a:solidFill>
                  <a:schemeClr val="bg2"/>
                </a:solidFill>
                <a:latin typeface="Arial"/>
                <a:ea typeface="Arial"/>
                <a:cs typeface="Arial"/>
                <a:sym typeface="Arial"/>
              </a:rPr>
              <a:t>se conformer aux dispositions législatives et réglementaires, ainsi qu’aux règles spécifiques édictées par la Fédération : </a:t>
            </a:r>
            <a:endParaRPr sz="1800" b="1"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sur la vente et distribution d’alcool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sur les risques liés à la pratique de l’aéromodélisme sous influence de l’alcool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tout participant à une compétition ou manifestation ayant reçu l'agrément de la Fédération devra se soumettre à un éventuel contrôle d’alcoolémie effectué par les personnes habilitées</a:t>
            </a:r>
            <a:endParaRPr sz="1400" b="0" i="0" u="none" strike="noStrike" cap="none" dirty="0">
              <a:solidFill>
                <a:schemeClr val="bg2"/>
              </a:solidFill>
              <a:latin typeface="Arial"/>
              <a:ea typeface="Arial"/>
              <a:cs typeface="Arial"/>
              <a:sym typeface="Arial"/>
            </a:endParaRPr>
          </a:p>
          <a:p>
            <a:pPr marL="285750" marR="0" lvl="0" indent="-200025" algn="just" rtl="0">
              <a:lnSpc>
                <a:spcPct val="100000"/>
              </a:lnSpc>
              <a:spcBef>
                <a:spcPts val="0"/>
              </a:spcBef>
              <a:spcAft>
                <a:spcPts val="0"/>
              </a:spcAft>
              <a:buClr>
                <a:schemeClr val="bg2"/>
              </a:buClr>
              <a:buSzPts val="1350"/>
              <a:buFont typeface="Arial"/>
              <a:buNone/>
            </a:pPr>
            <a:endParaRPr sz="1800" b="0" i="0" u="none" strike="noStrike" cap="none" dirty="0">
              <a:solidFill>
                <a:schemeClr val="bg2"/>
              </a:solidFill>
              <a:latin typeface="Arial"/>
              <a:ea typeface="Arial"/>
              <a:cs typeface="Arial"/>
              <a:sym typeface="Arial"/>
            </a:endParaRPr>
          </a:p>
          <a:p>
            <a:pPr marL="285750" marR="0" lvl="0" indent="-200025" algn="just" rtl="0">
              <a:lnSpc>
                <a:spcPct val="100000"/>
              </a:lnSpc>
              <a:spcBef>
                <a:spcPts val="0"/>
              </a:spcBef>
              <a:spcAft>
                <a:spcPts val="0"/>
              </a:spcAft>
              <a:buClr>
                <a:schemeClr val="bg2"/>
              </a:buClr>
              <a:buSzPts val="1350"/>
              <a:buFont typeface="Arial"/>
              <a:buNone/>
            </a:pP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106"/>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600"/>
              <a:buFont typeface="Arial Black"/>
              <a:buNone/>
            </a:pPr>
            <a:r>
              <a:rPr lang="fr-FR" sz="3600" b="1" i="0" u="none" strike="noStrike" cap="none" dirty="0">
                <a:solidFill>
                  <a:schemeClr val="bg2"/>
                </a:solidFill>
                <a:latin typeface="Arial Black"/>
                <a:ea typeface="Arial Black"/>
                <a:cs typeface="Arial Black"/>
                <a:sym typeface="Arial Black"/>
              </a:rPr>
              <a:t>Alcoolémie et usage </a:t>
            </a:r>
            <a:br>
              <a:rPr lang="fr-FR" sz="3600" b="1" i="0" u="none" strike="noStrike" cap="none" dirty="0">
                <a:solidFill>
                  <a:schemeClr val="bg2"/>
                </a:solidFill>
                <a:latin typeface="Arial Black"/>
                <a:ea typeface="Arial Black"/>
                <a:cs typeface="Arial Black"/>
                <a:sym typeface="Arial Black"/>
              </a:rPr>
            </a:br>
            <a:r>
              <a:rPr lang="fr-FR" sz="3600" b="1" i="0" u="none" strike="noStrike" cap="none" dirty="0">
                <a:solidFill>
                  <a:schemeClr val="bg2"/>
                </a:solidFill>
                <a:latin typeface="Arial Black"/>
                <a:ea typeface="Arial Black"/>
                <a:cs typeface="Arial Black"/>
                <a:sym typeface="Arial Black"/>
              </a:rPr>
              <a:t>de stupéfiants</a:t>
            </a:r>
            <a:endParaRPr dirty="0">
              <a:solidFill>
                <a:schemeClr val="bg2"/>
              </a:solidFill>
            </a:endParaRPr>
          </a:p>
        </p:txBody>
      </p:sp>
      <p:sp>
        <p:nvSpPr>
          <p:cNvPr id="822" name="Google Shape;822;p10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41</a:t>
            </a:fld>
            <a:endParaRPr dirty="0">
              <a:solidFill>
                <a:schemeClr val="bg2"/>
              </a:solidFill>
            </a:endParaRPr>
          </a:p>
        </p:txBody>
      </p:sp>
      <p:sp>
        <p:nvSpPr>
          <p:cNvPr id="823" name="Google Shape;823;p106"/>
          <p:cNvSpPr txBox="1"/>
          <p:nvPr/>
        </p:nvSpPr>
        <p:spPr>
          <a:xfrm>
            <a:off x="707358" y="1896812"/>
            <a:ext cx="10777284" cy="4321108"/>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Règles édictées dans le règlement médical.</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Pratique dans les clubs</a:t>
            </a:r>
            <a:r>
              <a:rPr lang="fr-FR" sz="1800" b="1" i="0" u="none" strike="noStrike" cap="none" dirty="0">
                <a:solidFill>
                  <a:schemeClr val="bg2"/>
                </a:solidFill>
                <a:latin typeface="Arial"/>
                <a:ea typeface="Arial"/>
                <a:cs typeface="Arial"/>
                <a:sym typeface="Arial"/>
              </a:rPr>
              <a:t> : </a:t>
            </a:r>
            <a:r>
              <a:rPr lang="fr-FR" sz="1800" b="0" i="0" u="none" strike="noStrike" cap="none" dirty="0">
                <a:solidFill>
                  <a:schemeClr val="bg2"/>
                </a:solidFill>
                <a:latin typeface="Arial"/>
                <a:ea typeface="Arial"/>
                <a:cs typeface="Arial"/>
                <a:sym typeface="Arial"/>
              </a:rPr>
              <a:t>Les règles s’appliquent également lors de la pratique courante sur les terrains des clubs qui peuvent faire l’objet de contrôles des forces de l’ordre.</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Les clubs doivent : </a:t>
            </a:r>
            <a:endParaRPr sz="1400" b="0" i="0" u="none" strike="noStrike" cap="none" dirty="0">
              <a:solidFill>
                <a:schemeClr val="bg2"/>
              </a:solidFill>
              <a:latin typeface="Arial"/>
              <a:ea typeface="Arial"/>
              <a:cs typeface="Arial"/>
              <a:sym typeface="Arial"/>
            </a:endParaRPr>
          </a:p>
          <a:p>
            <a:pPr marL="285750" lvl="7" indent="-285750" algn="just">
              <a:spcBef>
                <a:spcPts val="2000"/>
              </a:spcBef>
              <a:buClr>
                <a:schemeClr val="bg2"/>
              </a:buClr>
              <a:buSzPts val="1800"/>
              <a:buFont typeface="Arial"/>
              <a:buChar char="•"/>
            </a:pPr>
            <a:r>
              <a:rPr lang="fr-FR" sz="1800" b="0" i="0" u="none" strike="noStrike" cap="none" dirty="0">
                <a:solidFill>
                  <a:schemeClr val="bg2"/>
                </a:solidFill>
                <a:latin typeface="Arial"/>
                <a:ea typeface="Arial"/>
                <a:cs typeface="Arial"/>
                <a:sym typeface="Arial"/>
              </a:rPr>
              <a:t>Mentionner ces contraintes dans leur règlement intérieur.</a:t>
            </a:r>
            <a:endParaRPr b="0" i="0" u="none" strike="noStrike" cap="none" dirty="0">
              <a:solidFill>
                <a:schemeClr val="bg2"/>
              </a:solidFill>
              <a:latin typeface="Arial"/>
              <a:ea typeface="Arial"/>
              <a:cs typeface="Arial"/>
              <a:sym typeface="Arial"/>
            </a:endParaRPr>
          </a:p>
          <a:p>
            <a:pPr marL="285750" marR="0" lvl="2" indent="-285750" algn="just" rtl="0">
              <a:lnSpc>
                <a:spcPct val="100000"/>
              </a:lnSpc>
              <a:spcBef>
                <a:spcPts val="2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Être vigilant lors des rencontres et autres évènements sur les terrains.</a:t>
            </a:r>
            <a:endParaRPr sz="1400" b="0" i="0" u="none" strike="noStrike" cap="none" dirty="0">
              <a:solidFill>
                <a:schemeClr val="bg2"/>
              </a:solidFill>
              <a:latin typeface="Arial"/>
              <a:ea typeface="Arial"/>
              <a:cs typeface="Arial"/>
              <a:sym typeface="Arial"/>
            </a:endParaRPr>
          </a:p>
          <a:p>
            <a:pPr marL="285750" marR="0" lvl="0" indent="-200025" algn="just" rtl="0">
              <a:lnSpc>
                <a:spcPct val="100000"/>
              </a:lnSpc>
              <a:spcBef>
                <a:spcPts val="0"/>
              </a:spcBef>
              <a:spcAft>
                <a:spcPts val="0"/>
              </a:spcAft>
              <a:buClr>
                <a:schemeClr val="bg2"/>
              </a:buClr>
              <a:buSzPts val="1350"/>
              <a:buFont typeface="Arial"/>
              <a:buNone/>
            </a:pPr>
            <a:endParaRPr sz="1800" b="0" i="0" u="none" strike="noStrike" cap="none" dirty="0">
              <a:solidFill>
                <a:schemeClr val="bg2"/>
              </a:solidFill>
              <a:latin typeface="Arial"/>
              <a:ea typeface="Arial"/>
              <a:cs typeface="Arial"/>
              <a:sym typeface="Arial"/>
            </a:endParaRPr>
          </a:p>
          <a:p>
            <a:pPr marL="285750" marR="0" lvl="0" indent="-200025" algn="just" rtl="0">
              <a:lnSpc>
                <a:spcPct val="100000"/>
              </a:lnSpc>
              <a:spcBef>
                <a:spcPts val="0"/>
              </a:spcBef>
              <a:spcAft>
                <a:spcPts val="0"/>
              </a:spcAft>
              <a:buClr>
                <a:schemeClr val="bg2"/>
              </a:buClr>
              <a:buSzPts val="1350"/>
              <a:buFont typeface="Arial"/>
              <a:buNone/>
            </a:pP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41"/>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Informations sur le RGPD</a:t>
            </a:r>
            <a:br>
              <a:rPr lang="fr-FR" sz="4400" b="1" i="0" u="none" strike="noStrike" cap="none" dirty="0">
                <a:solidFill>
                  <a:schemeClr val="bg2"/>
                </a:solidFill>
                <a:latin typeface="Arial Black"/>
                <a:ea typeface="Arial Black"/>
                <a:cs typeface="Arial Black"/>
                <a:sym typeface="Arial Black"/>
              </a:rPr>
            </a:br>
            <a:r>
              <a:rPr lang="fr-FR" sz="2400" b="1" i="0" u="none" strike="noStrike" cap="none" dirty="0">
                <a:solidFill>
                  <a:schemeClr val="bg2"/>
                </a:solidFill>
                <a:latin typeface="Arial Black"/>
                <a:ea typeface="Arial Black"/>
                <a:cs typeface="Arial Black"/>
                <a:sym typeface="Arial Black"/>
              </a:rPr>
              <a:t>Règlement général sur la protection des données</a:t>
            </a:r>
            <a:endParaRPr sz="4400" b="1" i="0" u="none" strike="noStrike" cap="none" dirty="0">
              <a:solidFill>
                <a:schemeClr val="bg2"/>
              </a:solidFill>
              <a:latin typeface="Arial Black"/>
              <a:ea typeface="Arial Black"/>
              <a:cs typeface="Arial Black"/>
              <a:sym typeface="Arial Black"/>
            </a:endParaRPr>
          </a:p>
        </p:txBody>
      </p:sp>
      <p:sp>
        <p:nvSpPr>
          <p:cNvPr id="830" name="Google Shape;830;p4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42</a:t>
            </a:fld>
            <a:endParaRPr dirty="0">
              <a:solidFill>
                <a:schemeClr val="bg2"/>
              </a:solidFill>
            </a:endParaRPr>
          </a:p>
        </p:txBody>
      </p:sp>
      <p:sp>
        <p:nvSpPr>
          <p:cNvPr id="831" name="Google Shape;831;p41"/>
          <p:cNvSpPr txBox="1"/>
          <p:nvPr/>
        </p:nvSpPr>
        <p:spPr>
          <a:xfrm>
            <a:off x="707358" y="3144497"/>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Entrée en vigueur le 25 mai 2018.</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300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Données personnelles = données ou ensemble de données qui permettent d’identifier physiquement une personne</a:t>
            </a:r>
            <a:r>
              <a:rPr lang="fr-FR" sz="1800" b="0" i="0" u="none" strike="noStrike" cap="none" dirty="0">
                <a:solidFill>
                  <a:schemeClr val="bg2"/>
                </a:solidFill>
                <a:latin typeface="Arial"/>
                <a:ea typeface="Arial"/>
                <a:cs typeface="Arial"/>
                <a:sym typeface="Arial"/>
              </a:rPr>
              <a:t>.</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3000"/>
              </a:spcBef>
              <a:spcAft>
                <a:spcPts val="0"/>
              </a:spcAft>
              <a:buClr>
                <a:schemeClr val="bg2"/>
              </a:buClr>
              <a:buSzPts val="1800"/>
              <a:buFont typeface="Arial"/>
              <a:buNone/>
            </a:pPr>
            <a:r>
              <a:rPr lang="fr-FR" sz="1800" b="0" i="0" u="sng" strike="noStrike" cap="none" dirty="0">
                <a:solidFill>
                  <a:schemeClr val="bg2"/>
                </a:solidFill>
                <a:latin typeface="Arial"/>
                <a:ea typeface="Arial"/>
                <a:cs typeface="Arial"/>
                <a:sym typeface="Arial"/>
              </a:rPr>
              <a:t>Aussi, pour chaque fichier créé, vérifiez </a:t>
            </a:r>
            <a:r>
              <a:rPr lang="fr-FR" sz="1800" b="0" i="0" u="none" strike="noStrike" cap="none" dirty="0">
                <a:solidFill>
                  <a:schemeClr val="bg2"/>
                </a:solidFill>
                <a:latin typeface="Arial"/>
                <a:ea typeface="Arial"/>
                <a:cs typeface="Arial"/>
                <a:sym typeface="Arial"/>
              </a:rPr>
              <a:t>: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que les données que vous traitez sont nécessaires à vos activités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que vous ne traitez aucune donnée dite « sensible » ou, si c’est le cas, que vous avez bien le droit de les traiter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que seules les personnes habilitées ont accès aux données dont elles ont besoin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que vous ne conservez pas vos données au-delà  de ce qui est nécessaire.</a:t>
            </a:r>
            <a:endParaRPr sz="1800" b="0" i="1" u="none" strike="noStrike" cap="none" dirty="0">
              <a:solidFill>
                <a:schemeClr val="bg2"/>
              </a:solidFill>
              <a:latin typeface="Arial"/>
              <a:ea typeface="Arial"/>
              <a:cs typeface="Arial"/>
              <a:sym typeface="Arial"/>
            </a:endParaRPr>
          </a:p>
        </p:txBody>
      </p:sp>
      <p:grpSp>
        <p:nvGrpSpPr>
          <p:cNvPr id="832" name="Google Shape;832;p41"/>
          <p:cNvGrpSpPr/>
          <p:nvPr/>
        </p:nvGrpSpPr>
        <p:grpSpPr>
          <a:xfrm>
            <a:off x="11166761" y="80770"/>
            <a:ext cx="972000" cy="972000"/>
            <a:chOff x="11153844" y="102035"/>
            <a:chExt cx="972000" cy="972000"/>
          </a:xfrm>
        </p:grpSpPr>
        <p:sp>
          <p:nvSpPr>
            <p:cNvPr id="833" name="Google Shape;833;p41"/>
            <p:cNvSpPr/>
            <p:nvPr/>
          </p:nvSpPr>
          <p:spPr>
            <a:xfrm>
              <a:off x="11153844" y="102035"/>
              <a:ext cx="972000" cy="972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834" name="Google Shape;834;p41" descr="Une image contenant symbole, logo, cercle, Emblème&#10;&#10;Le contenu généré par l’IA peut être incorrect."/>
            <p:cNvPicPr preferRelativeResize="0"/>
            <p:nvPr/>
          </p:nvPicPr>
          <p:blipFill rotWithShape="1">
            <a:blip r:embed="rId3">
              <a:alphaModFix/>
            </a:blip>
            <a:srcRect/>
            <a:stretch/>
          </p:blipFill>
          <p:spPr>
            <a:xfrm>
              <a:off x="11293684" y="240635"/>
              <a:ext cx="692319" cy="694800"/>
            </a:xfrm>
            <a:prstGeom prst="rect">
              <a:avLst/>
            </a:prstGeom>
            <a:noFill/>
            <a:ln>
              <a:noFill/>
            </a:ln>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42"/>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Informations sur le RGPD</a:t>
            </a:r>
            <a:br>
              <a:rPr lang="fr-FR" sz="4400" b="1" i="0" u="none" strike="noStrike" cap="none" dirty="0">
                <a:solidFill>
                  <a:schemeClr val="bg2"/>
                </a:solidFill>
                <a:latin typeface="Arial Black"/>
                <a:ea typeface="Arial Black"/>
                <a:cs typeface="Arial Black"/>
                <a:sym typeface="Arial Black"/>
              </a:rPr>
            </a:br>
            <a:r>
              <a:rPr lang="fr-FR" sz="2400" b="1" i="0" u="none" strike="noStrike" cap="none" dirty="0">
                <a:solidFill>
                  <a:schemeClr val="bg2"/>
                </a:solidFill>
                <a:latin typeface="Arial Black"/>
                <a:ea typeface="Arial Black"/>
                <a:cs typeface="Arial Black"/>
                <a:sym typeface="Arial Black"/>
              </a:rPr>
              <a:t>Règlement général sur la protection des données</a:t>
            </a:r>
            <a:endParaRPr sz="4400" b="1" i="0" u="none" strike="noStrike" cap="none" dirty="0">
              <a:solidFill>
                <a:schemeClr val="bg2"/>
              </a:solidFill>
              <a:latin typeface="Arial Black"/>
              <a:ea typeface="Arial Black"/>
              <a:cs typeface="Arial Black"/>
              <a:sym typeface="Arial Black"/>
            </a:endParaRPr>
          </a:p>
        </p:txBody>
      </p:sp>
      <p:sp>
        <p:nvSpPr>
          <p:cNvPr id="841" name="Google Shape;841;p4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43</a:t>
            </a:fld>
            <a:endParaRPr dirty="0">
              <a:solidFill>
                <a:schemeClr val="bg2"/>
              </a:solidFill>
            </a:endParaRPr>
          </a:p>
        </p:txBody>
      </p:sp>
      <p:sp>
        <p:nvSpPr>
          <p:cNvPr id="842" name="Google Shape;842;p42"/>
          <p:cNvSpPr txBox="1"/>
          <p:nvPr/>
        </p:nvSpPr>
        <p:spPr>
          <a:xfrm>
            <a:off x="484073" y="2823904"/>
            <a:ext cx="5140550"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2000"/>
              <a:buFont typeface="Arial"/>
              <a:buNone/>
            </a:pPr>
            <a:r>
              <a:rPr lang="fr-FR" sz="2000" b="1" i="0" u="none" strike="noStrike" cap="none" dirty="0">
                <a:solidFill>
                  <a:schemeClr val="bg2"/>
                </a:solidFill>
                <a:latin typeface="Arial"/>
                <a:ea typeface="Arial"/>
                <a:cs typeface="Arial"/>
                <a:sym typeface="Arial"/>
              </a:rPr>
              <a:t>Pour ce faire</a:t>
            </a:r>
            <a:endParaRPr sz="20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3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Minimisez la collecte de données, en éliminant de vos formulaires de collecte et de vos bases de données toutes les informations inutiles ; </a:t>
            </a:r>
            <a:endParaRPr sz="18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Délimitez qui doit pouvoir accéder à quelles données au sein de votre association ; </a:t>
            </a:r>
            <a:endParaRPr sz="18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Pensez à poser des règles automatiques d’effacement ou d’archivage au bout d’une durée adaptée dans vos applications.</a:t>
            </a:r>
            <a:endParaRPr sz="1800" b="0" i="0" u="none" strike="noStrike" cap="none" dirty="0">
              <a:solidFill>
                <a:schemeClr val="bg2"/>
              </a:solidFill>
              <a:latin typeface="Arial"/>
              <a:ea typeface="Arial"/>
              <a:cs typeface="Arial"/>
              <a:sym typeface="Arial"/>
            </a:endParaRPr>
          </a:p>
        </p:txBody>
      </p:sp>
      <p:sp>
        <p:nvSpPr>
          <p:cNvPr id="843" name="Google Shape;843;p42"/>
          <p:cNvSpPr txBox="1"/>
          <p:nvPr/>
        </p:nvSpPr>
        <p:spPr>
          <a:xfrm>
            <a:off x="6319285" y="3428999"/>
            <a:ext cx="5140550"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2000"/>
              <a:buFont typeface="Arial"/>
              <a:buNone/>
            </a:pPr>
            <a:r>
              <a:rPr lang="fr-FR" sz="2000" b="1" i="0" u="none" strike="noStrike" cap="none" dirty="0">
                <a:solidFill>
                  <a:schemeClr val="bg2"/>
                </a:solidFill>
                <a:latin typeface="Arial"/>
                <a:ea typeface="Arial"/>
                <a:cs typeface="Arial"/>
                <a:sym typeface="Arial"/>
              </a:rPr>
              <a:t>Précaution</a:t>
            </a:r>
            <a:r>
              <a:rPr lang="fr-FR" sz="1800" b="1" i="0" u="none" strike="noStrike" cap="none" dirty="0">
                <a:solidFill>
                  <a:schemeClr val="bg2"/>
                </a:solidFill>
                <a:latin typeface="Arial"/>
                <a:ea typeface="Arial"/>
                <a:cs typeface="Arial"/>
                <a:sym typeface="Arial"/>
              </a:rPr>
              <a:t> </a:t>
            </a:r>
            <a:endParaRPr sz="1800" b="1" i="0" u="none" strike="noStrike" cap="none" dirty="0">
              <a:solidFill>
                <a:schemeClr val="bg2"/>
              </a:solidFill>
              <a:latin typeface="Arial"/>
              <a:ea typeface="Arial"/>
              <a:cs typeface="Arial"/>
              <a:sym typeface="Arial"/>
            </a:endParaRPr>
          </a:p>
          <a:p>
            <a:pPr marL="342900" marR="0" lvl="0" indent="-342900" algn="just" rtl="0">
              <a:lnSpc>
                <a:spcPct val="100000"/>
              </a:lnSpc>
              <a:spcBef>
                <a:spcPts val="3200"/>
              </a:spcBef>
              <a:spcAft>
                <a:spcPts val="0"/>
              </a:spcAft>
              <a:buClr>
                <a:schemeClr val="bg2"/>
              </a:buClr>
              <a:buSzPts val="1800"/>
              <a:buFont typeface="Mate"/>
              <a:buAutoNum type="arabicPeriod"/>
            </a:pPr>
            <a:r>
              <a:rPr lang="fr-FR" sz="1800" b="0" i="0" u="none" strike="noStrike" cap="none" dirty="0">
                <a:solidFill>
                  <a:schemeClr val="bg2"/>
                </a:solidFill>
                <a:latin typeface="Arial"/>
                <a:ea typeface="Arial"/>
                <a:cs typeface="Arial"/>
                <a:sym typeface="Arial"/>
              </a:rPr>
              <a:t>Veiller à informer les personnes. </a:t>
            </a:r>
            <a:endParaRPr sz="1800" b="0" i="0" u="none" strike="noStrike" cap="none" dirty="0">
              <a:solidFill>
                <a:schemeClr val="bg2"/>
              </a:solidFill>
              <a:latin typeface="Arial"/>
              <a:ea typeface="Arial"/>
              <a:cs typeface="Arial"/>
              <a:sym typeface="Arial"/>
            </a:endParaRPr>
          </a:p>
          <a:p>
            <a:pPr marL="342900" marR="0" lvl="0" indent="-342900" algn="just" rtl="0">
              <a:lnSpc>
                <a:spcPct val="100000"/>
              </a:lnSpc>
              <a:spcBef>
                <a:spcPts val="1200"/>
              </a:spcBef>
              <a:spcAft>
                <a:spcPts val="0"/>
              </a:spcAft>
              <a:buClr>
                <a:schemeClr val="bg2"/>
              </a:buClr>
              <a:buSzPts val="1800"/>
              <a:buFont typeface="Mate"/>
              <a:buAutoNum type="arabicPeriod"/>
            </a:pPr>
            <a:r>
              <a:rPr lang="fr-FR" sz="1800" b="0" i="0" u="none" strike="noStrike" cap="none" dirty="0">
                <a:solidFill>
                  <a:schemeClr val="bg2"/>
                </a:solidFill>
                <a:latin typeface="Arial"/>
                <a:ea typeface="Arial"/>
                <a:cs typeface="Arial"/>
                <a:sym typeface="Arial"/>
              </a:rPr>
              <a:t>Permettre aux personnes d’exercer facilement leurs droits. </a:t>
            </a:r>
            <a:endParaRPr sz="1800" b="0" i="0" u="none" strike="noStrike" cap="none" dirty="0">
              <a:solidFill>
                <a:schemeClr val="bg2"/>
              </a:solidFill>
              <a:latin typeface="Arial"/>
              <a:ea typeface="Arial"/>
              <a:cs typeface="Arial"/>
              <a:sym typeface="Arial"/>
            </a:endParaRPr>
          </a:p>
          <a:p>
            <a:pPr marL="342900" marR="0" lvl="0" indent="-342900" algn="just" rtl="0">
              <a:lnSpc>
                <a:spcPct val="100000"/>
              </a:lnSpc>
              <a:spcBef>
                <a:spcPts val="1200"/>
              </a:spcBef>
              <a:spcAft>
                <a:spcPts val="0"/>
              </a:spcAft>
              <a:buClr>
                <a:schemeClr val="bg2"/>
              </a:buClr>
              <a:buSzPts val="1800"/>
              <a:buFont typeface="Mate"/>
              <a:buAutoNum type="arabicPeriod"/>
            </a:pPr>
            <a:r>
              <a:rPr lang="fr-FR" sz="1800" b="0" i="0" u="none" strike="noStrike" cap="none" dirty="0">
                <a:solidFill>
                  <a:schemeClr val="bg2"/>
                </a:solidFill>
                <a:latin typeface="Arial"/>
                <a:ea typeface="Arial"/>
                <a:cs typeface="Arial"/>
                <a:sym typeface="Arial"/>
              </a:rPr>
              <a:t>Sécuriser les données. </a:t>
            </a:r>
            <a:endParaRPr sz="1800" b="0" i="0" u="none" strike="noStrike" cap="none" dirty="0">
              <a:solidFill>
                <a:schemeClr val="bg2"/>
              </a:solidFill>
              <a:latin typeface="Arial"/>
              <a:ea typeface="Arial"/>
              <a:cs typeface="Arial"/>
              <a:sym typeface="Arial"/>
            </a:endParaRPr>
          </a:p>
          <a:p>
            <a:pPr marL="342900" marR="0" lvl="0" indent="-342900" algn="just" rtl="0">
              <a:lnSpc>
                <a:spcPct val="100000"/>
              </a:lnSpc>
              <a:spcBef>
                <a:spcPts val="1200"/>
              </a:spcBef>
              <a:spcAft>
                <a:spcPts val="0"/>
              </a:spcAft>
              <a:buClr>
                <a:schemeClr val="bg2"/>
              </a:buClr>
              <a:buSzPts val="1800"/>
              <a:buFont typeface="Mate"/>
              <a:buAutoNum type="arabicPeriod"/>
            </a:pPr>
            <a:r>
              <a:rPr lang="fr-FR" sz="1800" b="0" i="0" u="none" strike="noStrike" cap="none" dirty="0">
                <a:solidFill>
                  <a:schemeClr val="bg2"/>
                </a:solidFill>
                <a:latin typeface="Arial"/>
                <a:ea typeface="Arial"/>
                <a:cs typeface="Arial"/>
                <a:sym typeface="Arial"/>
              </a:rPr>
              <a:t>Signaler à la CNIL les violations de données personnelles. </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3200"/>
              </a:spcBef>
              <a:spcAft>
                <a:spcPts val="0"/>
              </a:spcAft>
              <a:buClr>
                <a:schemeClr val="bg2"/>
              </a:buClr>
              <a:buSzPts val="2000"/>
              <a:buFont typeface="Arial"/>
              <a:buNone/>
            </a:pPr>
            <a:r>
              <a:rPr lang="fr-FR" sz="2000" b="1" i="0" u="none" strike="noStrike" cap="none" dirty="0">
                <a:solidFill>
                  <a:schemeClr val="bg2"/>
                </a:solidFill>
                <a:latin typeface="Arial"/>
                <a:ea typeface="Arial"/>
                <a:cs typeface="Arial"/>
                <a:sym typeface="Arial"/>
              </a:rPr>
              <a:t>Conseils</a:t>
            </a:r>
            <a:endParaRPr sz="18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3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Publications sur internet.</a:t>
            </a:r>
            <a:endParaRPr sz="18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Lettres d’informations.</a:t>
            </a:r>
            <a:endParaRPr sz="1800" b="0" i="0" u="none" strike="noStrike" cap="none" dirty="0">
              <a:solidFill>
                <a:schemeClr val="bg2"/>
              </a:solidFill>
              <a:latin typeface="Arial"/>
              <a:ea typeface="Arial"/>
              <a:cs typeface="Arial"/>
              <a:sym typeface="Arial"/>
            </a:endParaRPr>
          </a:p>
        </p:txBody>
      </p:sp>
      <p:grpSp>
        <p:nvGrpSpPr>
          <p:cNvPr id="844" name="Google Shape;844;p42"/>
          <p:cNvGrpSpPr/>
          <p:nvPr/>
        </p:nvGrpSpPr>
        <p:grpSpPr>
          <a:xfrm>
            <a:off x="11166761" y="80770"/>
            <a:ext cx="972000" cy="972000"/>
            <a:chOff x="11153844" y="102035"/>
            <a:chExt cx="972000" cy="972000"/>
          </a:xfrm>
        </p:grpSpPr>
        <p:sp>
          <p:nvSpPr>
            <p:cNvPr id="845" name="Google Shape;845;p42"/>
            <p:cNvSpPr/>
            <p:nvPr/>
          </p:nvSpPr>
          <p:spPr>
            <a:xfrm>
              <a:off x="11153844" y="102035"/>
              <a:ext cx="972000" cy="972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846" name="Google Shape;846;p42" descr="Une image contenant symbole, logo, cercle, Emblème&#10;&#10;Le contenu généré par l’IA peut être incorrect."/>
            <p:cNvPicPr preferRelativeResize="0"/>
            <p:nvPr/>
          </p:nvPicPr>
          <p:blipFill rotWithShape="1">
            <a:blip r:embed="rId3">
              <a:alphaModFix/>
            </a:blip>
            <a:srcRect/>
            <a:stretch/>
          </p:blipFill>
          <p:spPr>
            <a:xfrm>
              <a:off x="11293684" y="240635"/>
              <a:ext cx="692319" cy="694800"/>
            </a:xfrm>
            <a:prstGeom prst="rect">
              <a:avLst/>
            </a:prstGeom>
            <a:noFill/>
            <a:ln>
              <a:noFill/>
            </a:ln>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43"/>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Violences</a:t>
            </a:r>
            <a:br>
              <a:rPr lang="fr-FR" sz="4400" b="1" i="0" u="none" strike="noStrike" cap="none" dirty="0">
                <a:solidFill>
                  <a:schemeClr val="bg2"/>
                </a:solidFill>
                <a:latin typeface="Arial"/>
                <a:ea typeface="Arial"/>
                <a:cs typeface="Arial"/>
                <a:sym typeface="Arial"/>
              </a:rPr>
            </a:br>
            <a:r>
              <a:rPr lang="fr-FR" sz="4400" b="1" i="0" u="none" strike="noStrike" cap="none" dirty="0">
                <a:solidFill>
                  <a:schemeClr val="bg2"/>
                </a:solidFill>
                <a:latin typeface="Arial"/>
                <a:ea typeface="Arial"/>
                <a:cs typeface="Arial"/>
                <a:sym typeface="Arial"/>
              </a:rPr>
              <a:t>Radicalisation</a:t>
            </a:r>
            <a:br>
              <a:rPr lang="fr-FR" sz="4400" b="1" i="0" u="none" strike="noStrike" cap="none" dirty="0">
                <a:solidFill>
                  <a:schemeClr val="bg2"/>
                </a:solidFill>
                <a:latin typeface="Arial"/>
                <a:ea typeface="Arial"/>
                <a:cs typeface="Arial"/>
                <a:sym typeface="Arial"/>
              </a:rPr>
            </a:br>
            <a:r>
              <a:rPr lang="fr-FR" sz="4400" b="1" i="0" u="none" strike="noStrike" cap="none" dirty="0">
                <a:solidFill>
                  <a:schemeClr val="bg2"/>
                </a:solidFill>
                <a:latin typeface="Arial"/>
                <a:ea typeface="Arial"/>
                <a:cs typeface="Arial"/>
                <a:sym typeface="Arial"/>
              </a:rPr>
              <a:t>Actes de malveillance</a:t>
            </a:r>
            <a:endParaRPr dirty="0">
              <a:solidFill>
                <a:schemeClr val="bg2"/>
              </a:solidFill>
            </a:endParaRPr>
          </a:p>
        </p:txBody>
      </p:sp>
      <p:sp>
        <p:nvSpPr>
          <p:cNvPr id="853" name="Google Shape;853;p43"/>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44</a:t>
            </a:fld>
            <a:endParaRPr sz="1200" b="0" i="0" u="none" strike="noStrike" cap="none">
              <a:solidFill>
                <a:schemeClr val="lt1"/>
              </a:solidFill>
              <a:latin typeface="Arial"/>
              <a:ea typeface="Arial"/>
              <a:cs typeface="Arial"/>
              <a:sym typeface="Arial"/>
            </a:endParaRPr>
          </a:p>
        </p:txBody>
      </p:sp>
      <p:sp>
        <p:nvSpPr>
          <p:cNvPr id="854" name="Google Shape;854;p4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44</a:t>
            </a:fld>
            <a:endParaRPr dirty="0">
              <a:solidFill>
                <a:schemeClr val="bg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44"/>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Violences dans le sport</a:t>
            </a:r>
            <a:endParaRPr dirty="0">
              <a:solidFill>
                <a:schemeClr val="bg2"/>
              </a:solidFill>
            </a:endParaRPr>
          </a:p>
        </p:txBody>
      </p:sp>
      <p:sp>
        <p:nvSpPr>
          <p:cNvPr id="861" name="Google Shape;861;p4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45</a:t>
            </a:fld>
            <a:endParaRPr dirty="0">
              <a:solidFill>
                <a:schemeClr val="bg2"/>
              </a:solidFill>
            </a:endParaRPr>
          </a:p>
        </p:txBody>
      </p:sp>
      <p:sp>
        <p:nvSpPr>
          <p:cNvPr id="862" name="Google Shape;862;p44"/>
          <p:cNvSpPr txBox="1"/>
          <p:nvPr/>
        </p:nvSpPr>
        <p:spPr>
          <a:xfrm>
            <a:off x="5749870" y="1781977"/>
            <a:ext cx="6271648" cy="190662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 vigilance citoyenne des dirigeants de clubs est </a:t>
            </a:r>
            <a:r>
              <a:rPr lang="fr-FR" sz="1800" b="1" i="0" u="none" strike="noStrike" cap="none" dirty="0">
                <a:solidFill>
                  <a:schemeClr val="bg2"/>
                </a:solidFill>
                <a:latin typeface="Arial"/>
                <a:ea typeface="Arial"/>
                <a:cs typeface="Arial"/>
                <a:sym typeface="Arial"/>
              </a:rPr>
              <a:t>INDISPENSABLE.</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 ministère des sports a mis en place des outils qui s’adressent aussi bien aux témoins qu’aux victimes de violence sexuelle. </a:t>
            </a:r>
            <a:endParaRPr sz="1400" b="0" i="0" u="none" strike="noStrike" cap="none" dirty="0">
              <a:solidFill>
                <a:schemeClr val="bg2"/>
              </a:solidFill>
              <a:latin typeface="Arial"/>
              <a:ea typeface="Arial"/>
              <a:cs typeface="Arial"/>
              <a:sym typeface="Arial"/>
            </a:endParaRPr>
          </a:p>
        </p:txBody>
      </p:sp>
      <p:pic>
        <p:nvPicPr>
          <p:cNvPr id="863" name="Google Shape;863;p44"/>
          <p:cNvPicPr preferRelativeResize="0"/>
          <p:nvPr/>
        </p:nvPicPr>
        <p:blipFill rotWithShape="1">
          <a:blip r:embed="rId3">
            <a:alphaModFix/>
          </a:blip>
          <a:srcRect/>
          <a:stretch/>
        </p:blipFill>
        <p:spPr>
          <a:xfrm>
            <a:off x="170482" y="1937621"/>
            <a:ext cx="5252969" cy="2982758"/>
          </a:xfrm>
          <a:prstGeom prst="rect">
            <a:avLst/>
          </a:prstGeom>
          <a:noFill/>
          <a:ln>
            <a:noFill/>
          </a:ln>
        </p:spPr>
      </p:pic>
      <p:sp>
        <p:nvSpPr>
          <p:cNvPr id="864" name="Google Shape;864;p44"/>
          <p:cNvSpPr txBox="1"/>
          <p:nvPr/>
        </p:nvSpPr>
        <p:spPr>
          <a:xfrm>
            <a:off x="6608920" y="4069146"/>
            <a:ext cx="4585249" cy="1200329"/>
          </a:xfrm>
          <a:prstGeom prst="rect">
            <a:avLst/>
          </a:prstGeom>
          <a:solidFill>
            <a:srgbClr val="E2EADD"/>
          </a:solid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Suite au décret du 16 mai 2025, il est désormais </a:t>
            </a:r>
            <a:r>
              <a:rPr lang="fr-FR" sz="1800" b="1" i="0" u="none" strike="noStrike" cap="none" dirty="0">
                <a:solidFill>
                  <a:schemeClr val="bg2"/>
                </a:solidFill>
                <a:latin typeface="Arial"/>
                <a:ea typeface="Arial"/>
                <a:cs typeface="Arial"/>
                <a:sym typeface="Arial"/>
              </a:rPr>
              <a:t>obligatoire</a:t>
            </a:r>
            <a:r>
              <a:rPr lang="fr-FR" sz="1800" b="0" i="0" u="none" strike="noStrike" cap="none" dirty="0">
                <a:solidFill>
                  <a:schemeClr val="bg2"/>
                </a:solidFill>
                <a:latin typeface="Arial"/>
                <a:ea typeface="Arial"/>
                <a:cs typeface="Arial"/>
                <a:sym typeface="Arial"/>
              </a:rPr>
              <a:t> pour les clubs </a:t>
            </a:r>
            <a:r>
              <a:rPr lang="fr-FR" sz="1800" b="1" i="0" u="none" strike="noStrike" cap="none" dirty="0">
                <a:solidFill>
                  <a:schemeClr val="bg2"/>
                </a:solidFill>
                <a:latin typeface="Arial"/>
                <a:ea typeface="Arial"/>
                <a:cs typeface="Arial"/>
                <a:sym typeface="Arial"/>
              </a:rPr>
              <a:t>d'afficher l'autocollant Stop Violence sur leur lieu de pratique</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p:txBody>
      </p:sp>
      <p:sp>
        <p:nvSpPr>
          <p:cNvPr id="865" name="Google Shape;865;p44"/>
          <p:cNvSpPr txBox="1"/>
          <p:nvPr/>
        </p:nvSpPr>
        <p:spPr>
          <a:xfrm>
            <a:off x="1577934" y="5938817"/>
            <a:ext cx="7691034" cy="461665"/>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400"/>
              <a:buFont typeface="Arial"/>
              <a:buNone/>
            </a:pPr>
            <a:r>
              <a:rPr lang="fr-FR" sz="2400" b="0" i="0" u="none" strike="noStrike" cap="none" dirty="0">
                <a:solidFill>
                  <a:schemeClr val="bg2"/>
                </a:solidFill>
                <a:latin typeface="Arial"/>
                <a:ea typeface="Arial"/>
                <a:cs typeface="Arial"/>
                <a:sym typeface="Arial"/>
              </a:rPr>
              <a:t>Signaler une violence à </a:t>
            </a:r>
            <a:r>
              <a:rPr lang="fr-FR" sz="2400" b="0" i="0" u="sng" strike="noStrike" cap="none" dirty="0">
                <a:solidFill>
                  <a:schemeClr val="bg2"/>
                </a:solidFill>
                <a:latin typeface="Arial"/>
                <a:ea typeface="Arial"/>
                <a:cs typeface="Arial"/>
                <a:sym typeface="Arial"/>
                <a:hlinkClick r:id="rId4">
                  <a:extLst>
                    <a:ext uri="{A12FA001-AC4F-418D-AE19-62706E023703}">
                      <ahyp:hlinkClr xmlns:ahyp="http://schemas.microsoft.com/office/drawing/2018/hyperlinkcolor" val="tx"/>
                    </a:ext>
                  </a:extLst>
                </a:hlinkClick>
              </a:rPr>
              <a:t>stopviolence@ffam.asso.fr</a:t>
            </a:r>
            <a:r>
              <a:rPr lang="fr-FR" sz="24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45"/>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Aéromodélisme / Actes de malveillance</a:t>
            </a:r>
            <a:endParaRPr dirty="0">
              <a:solidFill>
                <a:schemeClr val="bg2"/>
              </a:solidFill>
            </a:endParaRPr>
          </a:p>
        </p:txBody>
      </p:sp>
      <p:sp>
        <p:nvSpPr>
          <p:cNvPr id="872" name="Google Shape;872;p4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46</a:t>
            </a:fld>
            <a:endParaRPr dirty="0">
              <a:solidFill>
                <a:schemeClr val="bg2"/>
              </a:solidFill>
            </a:endParaRPr>
          </a:p>
        </p:txBody>
      </p:sp>
      <p:sp>
        <p:nvSpPr>
          <p:cNvPr id="873" name="Google Shape;873;p45"/>
          <p:cNvSpPr txBox="1"/>
          <p:nvPr/>
        </p:nvSpPr>
        <p:spPr>
          <a:xfrm>
            <a:off x="838200" y="1851693"/>
            <a:ext cx="10515600" cy="1006877"/>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Crainte de la part des autorités de voir des personnes mal intentionnées apprendre à piloter / utiliser des aéromodèles pour commettre des actes malveillants. </a:t>
            </a:r>
            <a:endParaRPr sz="1400" b="0" i="0" u="none" strike="noStrike" cap="none" dirty="0">
              <a:solidFill>
                <a:schemeClr val="bg2"/>
              </a:solidFill>
              <a:latin typeface="Arial"/>
              <a:ea typeface="Arial"/>
              <a:cs typeface="Arial"/>
              <a:sym typeface="Arial"/>
            </a:endParaRPr>
          </a:p>
        </p:txBody>
      </p:sp>
      <p:pic>
        <p:nvPicPr>
          <p:cNvPr id="874" name="Google Shape;874;p45"/>
          <p:cNvPicPr preferRelativeResize="0"/>
          <p:nvPr/>
        </p:nvPicPr>
        <p:blipFill rotWithShape="1">
          <a:blip r:embed="rId3">
            <a:alphaModFix/>
          </a:blip>
          <a:srcRect/>
          <a:stretch/>
        </p:blipFill>
        <p:spPr>
          <a:xfrm>
            <a:off x="838200" y="3429000"/>
            <a:ext cx="4617203" cy="283171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46"/>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Arial Black"/>
              <a:buNone/>
            </a:pPr>
            <a:r>
              <a:rPr lang="fr-FR" sz="4000" b="1" i="0" u="none" strike="noStrike" cap="none" dirty="0">
                <a:solidFill>
                  <a:schemeClr val="bg2"/>
                </a:solidFill>
                <a:latin typeface="Arial Black"/>
                <a:ea typeface="Arial Black"/>
                <a:cs typeface="Arial Black"/>
                <a:sym typeface="Arial Black"/>
              </a:rPr>
              <a:t>Aéromodélisme / Radicalisation</a:t>
            </a:r>
            <a:endParaRPr dirty="0">
              <a:solidFill>
                <a:schemeClr val="bg2"/>
              </a:solidFill>
            </a:endParaRPr>
          </a:p>
        </p:txBody>
      </p:sp>
      <p:sp>
        <p:nvSpPr>
          <p:cNvPr id="881" name="Google Shape;881;p4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47</a:t>
            </a:fld>
            <a:endParaRPr dirty="0">
              <a:solidFill>
                <a:schemeClr val="bg2"/>
              </a:solidFill>
            </a:endParaRPr>
          </a:p>
        </p:txBody>
      </p:sp>
      <p:sp>
        <p:nvSpPr>
          <p:cNvPr id="882" name="Google Shape;882;p46"/>
          <p:cNvSpPr txBox="1"/>
          <p:nvPr/>
        </p:nvSpPr>
        <p:spPr>
          <a:xfrm>
            <a:off x="838200" y="1617793"/>
            <a:ext cx="10814561" cy="1636851"/>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Deux actions au niveau fédéral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Nomination de Sophie </a:t>
            </a:r>
            <a:r>
              <a:rPr lang="fr-FR" sz="1800" b="0" i="0" u="none" strike="noStrike" cap="none" dirty="0" err="1">
                <a:solidFill>
                  <a:schemeClr val="bg2"/>
                </a:solidFill>
                <a:latin typeface="Arial"/>
                <a:ea typeface="Arial"/>
                <a:cs typeface="Arial"/>
                <a:sym typeface="Arial"/>
              </a:rPr>
              <a:t>Dellac</a:t>
            </a:r>
            <a:r>
              <a:rPr lang="fr-FR" sz="1800" b="0" i="0" u="none" strike="noStrike" cap="none" dirty="0">
                <a:solidFill>
                  <a:schemeClr val="bg2"/>
                </a:solidFill>
                <a:latin typeface="Arial"/>
                <a:ea typeface="Arial"/>
                <a:cs typeface="Arial"/>
                <a:sym typeface="Arial"/>
              </a:rPr>
              <a:t>, référent dans le cadre du Plan National de Prévention de la Radicalisation.</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Contact avec la Gendarmerie des transports aérien au niveau national et local.</a:t>
            </a:r>
            <a:endParaRPr sz="1400" b="0" i="0" u="none" strike="noStrike" cap="none" dirty="0">
              <a:solidFill>
                <a:schemeClr val="bg2"/>
              </a:solidFill>
              <a:latin typeface="Arial"/>
              <a:ea typeface="Arial"/>
              <a:cs typeface="Arial"/>
              <a:sym typeface="Arial"/>
            </a:endParaRPr>
          </a:p>
        </p:txBody>
      </p:sp>
      <p:sp>
        <p:nvSpPr>
          <p:cNvPr id="883" name="Google Shape;883;p46"/>
          <p:cNvSpPr txBox="1"/>
          <p:nvPr/>
        </p:nvSpPr>
        <p:spPr>
          <a:xfrm>
            <a:off x="1415071" y="3733355"/>
            <a:ext cx="9419506" cy="1200152"/>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 vigilance citoyenne des dirigeants de clubs est </a:t>
            </a:r>
            <a:r>
              <a:rPr lang="fr-FR" sz="1800" b="1" i="0" u="none" strike="noStrike" cap="none" dirty="0">
                <a:solidFill>
                  <a:schemeClr val="bg2"/>
                </a:solidFill>
                <a:latin typeface="Arial"/>
                <a:ea typeface="Arial"/>
                <a:cs typeface="Arial"/>
                <a:sym typeface="Arial"/>
              </a:rPr>
              <a:t>INDISPENSABLE</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Tissez des liens avec les GTA qui ne sont pas là pour « fliquer » mais qui ont besoin de vous !</a:t>
            </a:r>
            <a:endParaRPr sz="1400" b="0" i="0" u="none" strike="noStrike" cap="none" dirty="0">
              <a:solidFill>
                <a:schemeClr val="bg2"/>
              </a:solidFill>
              <a:latin typeface="Arial"/>
              <a:ea typeface="Arial"/>
              <a:cs typeface="Arial"/>
              <a:sym typeface="Arial"/>
            </a:endParaRPr>
          </a:p>
        </p:txBody>
      </p:sp>
      <p:grpSp>
        <p:nvGrpSpPr>
          <p:cNvPr id="884" name="Google Shape;884;p46"/>
          <p:cNvGrpSpPr/>
          <p:nvPr/>
        </p:nvGrpSpPr>
        <p:grpSpPr>
          <a:xfrm>
            <a:off x="11041255" y="59082"/>
            <a:ext cx="1080000" cy="1080000"/>
            <a:chOff x="11166761" y="80770"/>
            <a:chExt cx="1080000" cy="1080000"/>
          </a:xfrm>
        </p:grpSpPr>
        <p:sp>
          <p:nvSpPr>
            <p:cNvPr id="885" name="Google Shape;885;p46"/>
            <p:cNvSpPr/>
            <p:nvPr/>
          </p:nvSpPr>
          <p:spPr>
            <a:xfrm>
              <a:off x="11166761" y="80770"/>
              <a:ext cx="1080000" cy="1080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886" name="Google Shape;886;p46" descr="Une image contenant Emblème, logo, symbole, cercle&#10;&#10;Le contenu généré par l’IA peut être incorrect."/>
            <p:cNvPicPr preferRelativeResize="0"/>
            <p:nvPr/>
          </p:nvPicPr>
          <p:blipFill rotWithShape="1">
            <a:blip r:embed="rId3">
              <a:alphaModFix/>
            </a:blip>
            <a:srcRect/>
            <a:stretch/>
          </p:blipFill>
          <p:spPr>
            <a:xfrm>
              <a:off x="11347333" y="259028"/>
              <a:ext cx="718855" cy="723483"/>
            </a:xfrm>
            <a:prstGeom prst="rect">
              <a:avLst/>
            </a:prstGeom>
            <a:noFill/>
            <a:ln>
              <a:noFill/>
            </a:ln>
          </p:spPr>
        </p:pic>
      </p:grpSp>
      <p:sp>
        <p:nvSpPr>
          <p:cNvPr id="887" name="Google Shape;887;p46"/>
          <p:cNvSpPr txBox="1"/>
          <p:nvPr/>
        </p:nvSpPr>
        <p:spPr>
          <a:xfrm>
            <a:off x="838200" y="5240207"/>
            <a:ext cx="9609179" cy="9028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En cas de doute sur le comportement « bizarre » d’une personne sur un terrain.</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=&gt; Prévenez vos interlocuteurs de la GTA.</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47"/>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 contrat d’engagement républicain</a:t>
            </a:r>
            <a:endParaRPr dirty="0">
              <a:solidFill>
                <a:schemeClr val="bg2"/>
              </a:solidFill>
            </a:endParaRPr>
          </a:p>
        </p:txBody>
      </p:sp>
      <p:sp>
        <p:nvSpPr>
          <p:cNvPr id="894" name="Google Shape;894;p4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48</a:t>
            </a:fld>
            <a:endParaRPr dirty="0">
              <a:solidFill>
                <a:schemeClr val="bg2"/>
              </a:solidFill>
            </a:endParaRPr>
          </a:p>
        </p:txBody>
      </p:sp>
      <p:sp>
        <p:nvSpPr>
          <p:cNvPr id="895" name="Google Shape;895;p47"/>
          <p:cNvSpPr txBox="1"/>
          <p:nvPr/>
        </p:nvSpPr>
        <p:spPr>
          <a:xfrm>
            <a:off x="838200" y="1743075"/>
            <a:ext cx="10814561" cy="128441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Toute association sollicitant une subvention</a:t>
            </a:r>
            <a:r>
              <a:rPr lang="fr-FR" sz="1800" b="0" i="0" u="none" strike="noStrike" cap="none" dirty="0">
                <a:solidFill>
                  <a:schemeClr val="bg2"/>
                </a:solidFill>
                <a:latin typeface="Arial"/>
                <a:ea typeface="Arial"/>
                <a:cs typeface="Arial"/>
                <a:sym typeface="Arial"/>
              </a:rPr>
              <a:t>, un avantage en nature auprès d’une autorité administrative (État, collectivités territoriales, établissements publics...) </a:t>
            </a:r>
            <a:r>
              <a:rPr lang="fr-FR" sz="1800" b="1" i="0" u="none" strike="noStrike" cap="none" dirty="0">
                <a:solidFill>
                  <a:schemeClr val="bg2"/>
                </a:solidFill>
                <a:latin typeface="Arial"/>
                <a:ea typeface="Arial"/>
                <a:cs typeface="Arial"/>
                <a:sym typeface="Arial"/>
              </a:rPr>
              <a:t>doit être signataire du contrat d’engagement républicain</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=&gt; Il doit être souscrit par le représentant légal de l’association ou la fondation.</a:t>
            </a:r>
            <a:endParaRPr sz="1400" b="0" i="0" u="none" strike="noStrike" cap="none" dirty="0">
              <a:solidFill>
                <a:schemeClr val="bg2"/>
              </a:solidFill>
              <a:latin typeface="Arial"/>
              <a:ea typeface="Arial"/>
              <a:cs typeface="Arial"/>
              <a:sym typeface="Arial"/>
            </a:endParaRPr>
          </a:p>
        </p:txBody>
      </p:sp>
      <p:sp>
        <p:nvSpPr>
          <p:cNvPr id="896" name="Google Shape;896;p47"/>
          <p:cNvSpPr txBox="1"/>
          <p:nvPr/>
        </p:nvSpPr>
        <p:spPr>
          <a:xfrm>
            <a:off x="1642200" y="3489305"/>
            <a:ext cx="9206560" cy="1200329"/>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Par la signature de ce contrat =&gt; </a:t>
            </a:r>
            <a:r>
              <a:rPr lang="fr-FR" sz="1800" b="1" i="0" u="none" strike="noStrike" cap="none" dirty="0">
                <a:solidFill>
                  <a:schemeClr val="bg2"/>
                </a:solidFill>
                <a:latin typeface="Arial"/>
                <a:ea typeface="Arial"/>
                <a:cs typeface="Arial"/>
                <a:sym typeface="Arial"/>
              </a:rPr>
              <a:t>l’association s’engage à respecter les principes républicains</a:t>
            </a:r>
            <a:r>
              <a:rPr lang="fr-FR" sz="1800" b="0" i="0" u="none" strike="noStrike" cap="none" dirty="0">
                <a:solidFill>
                  <a:schemeClr val="bg2"/>
                </a:solidFill>
                <a:latin typeface="Arial"/>
                <a:ea typeface="Arial"/>
                <a:cs typeface="Arial"/>
                <a:sym typeface="Arial"/>
              </a:rPr>
              <a:t> (respect des lois de la république, la liberté de conscience, l’égalité et la non-discrimination, la fraternité et l’absence de violence, le respect de la dignité humaine, le respect des symboles républicains).</a:t>
            </a:r>
            <a:endParaRPr sz="1400" b="0" i="0" u="none" strike="noStrike" cap="none" dirty="0">
              <a:solidFill>
                <a:schemeClr val="bg2"/>
              </a:solidFill>
              <a:latin typeface="Arial"/>
              <a:ea typeface="Arial"/>
              <a:cs typeface="Arial"/>
              <a:sym typeface="Arial"/>
            </a:endParaRPr>
          </a:p>
        </p:txBody>
      </p:sp>
      <p:sp>
        <p:nvSpPr>
          <p:cNvPr id="897" name="Google Shape;897;p47"/>
          <p:cNvSpPr txBox="1"/>
          <p:nvPr/>
        </p:nvSpPr>
        <p:spPr>
          <a:xfrm>
            <a:off x="838200" y="5151445"/>
            <a:ext cx="10814561" cy="849305"/>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Obligation d’en informer ses membres :</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=&gt; affichage, mention sur le site internet de l’association, lettre d'information, etc.</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Google Shape;903;p48"/>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Les assurances</a:t>
            </a:r>
            <a:endParaRPr dirty="0">
              <a:solidFill>
                <a:schemeClr val="bg2"/>
              </a:solidFill>
            </a:endParaRPr>
          </a:p>
        </p:txBody>
      </p:sp>
      <p:sp>
        <p:nvSpPr>
          <p:cNvPr id="904" name="Google Shape;904;p48"/>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49</a:t>
            </a:fld>
            <a:endParaRPr sz="1200" b="0" i="0" u="none" strike="noStrike" cap="none">
              <a:solidFill>
                <a:schemeClr val="lt1"/>
              </a:solidFill>
              <a:latin typeface="Arial"/>
              <a:ea typeface="Arial"/>
              <a:cs typeface="Arial"/>
              <a:sym typeface="Arial"/>
            </a:endParaRPr>
          </a:p>
        </p:txBody>
      </p:sp>
      <p:sp>
        <p:nvSpPr>
          <p:cNvPr id="905" name="Google Shape;905;p4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49</a:t>
            </a:fld>
            <a:endParaRPr dirty="0">
              <a:solidFill>
                <a:schemeClr val="bg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sp>
        <p:nvSpPr>
          <p:cNvPr id="911" name="Google Shape;911;p49"/>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Les assurances</a:t>
            </a:r>
            <a:endParaRPr dirty="0">
              <a:solidFill>
                <a:schemeClr val="bg2"/>
              </a:solidFill>
            </a:endParaRPr>
          </a:p>
        </p:txBody>
      </p:sp>
      <p:sp>
        <p:nvSpPr>
          <p:cNvPr id="912" name="Google Shape;912;p4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50</a:t>
            </a:fld>
            <a:endParaRPr dirty="0">
              <a:solidFill>
                <a:schemeClr val="bg2"/>
              </a:solidFill>
            </a:endParaRPr>
          </a:p>
        </p:txBody>
      </p:sp>
      <p:sp>
        <p:nvSpPr>
          <p:cNvPr id="913" name="Google Shape;913;p49"/>
          <p:cNvSpPr txBox="1"/>
          <p:nvPr/>
        </p:nvSpPr>
        <p:spPr>
          <a:xfrm>
            <a:off x="533538" y="1813123"/>
            <a:ext cx="5047967" cy="4125600"/>
          </a:xfrm>
          <a:prstGeom prst="rect">
            <a:avLst/>
          </a:prstGeom>
          <a:solidFill>
            <a:srgbClr val="FFEFB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bg2"/>
              </a:buClr>
              <a:buSzPts val="2400"/>
              <a:buFont typeface="Arial"/>
              <a:buNone/>
            </a:pPr>
            <a:r>
              <a:rPr lang="fr-FR" sz="2400" b="1" i="0" u="none" strike="noStrike" cap="none" dirty="0">
                <a:solidFill>
                  <a:schemeClr val="bg2"/>
                </a:solidFill>
                <a:latin typeface="Arial"/>
                <a:ea typeface="Arial"/>
                <a:cs typeface="Arial"/>
                <a:sym typeface="Arial"/>
              </a:rPr>
              <a:t>LA RESPONSABILITE CIVILE</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C’est l’obligation légale pour toute personne de réparer les dommages causés à autrui.</a:t>
            </a: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2000"/>
              </a:spcBef>
              <a:spcAft>
                <a:spcPts val="0"/>
              </a:spcAft>
              <a:buClr>
                <a:schemeClr val="bg2"/>
              </a:buClr>
              <a:buSzPts val="1800"/>
              <a:buFont typeface="Arial"/>
              <a:buNone/>
            </a:pPr>
            <a:r>
              <a:rPr lang="fr-FR" sz="1800" b="0" i="0" u="sng" strike="noStrike" cap="none" dirty="0">
                <a:solidFill>
                  <a:schemeClr val="bg2"/>
                </a:solidFill>
                <a:latin typeface="Arial"/>
                <a:ea typeface="Arial"/>
                <a:cs typeface="Arial"/>
                <a:sym typeface="Arial"/>
              </a:rPr>
              <a:t>Elle est engagée lorsque 3 éléments sont réunis</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La faute du responsable</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 préjudice subi par la victime</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Un lien de causalité entre la faute et le préjudice.</a:t>
            </a:r>
            <a:endParaRPr sz="1400" b="0" i="0" u="none" strike="noStrike" cap="none" dirty="0">
              <a:solidFill>
                <a:schemeClr val="bg2"/>
              </a:solidFill>
              <a:latin typeface="Arial"/>
              <a:ea typeface="Arial"/>
              <a:cs typeface="Arial"/>
              <a:sym typeface="Arial"/>
            </a:endParaRPr>
          </a:p>
        </p:txBody>
      </p:sp>
      <p:sp>
        <p:nvSpPr>
          <p:cNvPr id="914" name="Google Shape;914;p49"/>
          <p:cNvSpPr txBox="1"/>
          <p:nvPr/>
        </p:nvSpPr>
        <p:spPr>
          <a:xfrm>
            <a:off x="6604197" y="1813124"/>
            <a:ext cx="5047967" cy="4124206"/>
          </a:xfrm>
          <a:prstGeom prst="rect">
            <a:avLst/>
          </a:prstGeom>
          <a:solidFill>
            <a:srgbClr val="D9E5F8"/>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bg2"/>
              </a:buClr>
              <a:buSzPts val="2400"/>
              <a:buFont typeface="Arial"/>
              <a:buNone/>
            </a:pPr>
            <a:r>
              <a:rPr lang="fr-FR" sz="2400" b="1" i="0" u="none" strike="noStrike" cap="none" dirty="0">
                <a:solidFill>
                  <a:schemeClr val="bg2"/>
                </a:solidFill>
                <a:latin typeface="Arial"/>
                <a:ea typeface="Arial"/>
                <a:cs typeface="Arial"/>
                <a:sym typeface="Arial"/>
              </a:rPr>
              <a:t>LA RESPONSABILITE PENALE</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C’est la mise en œuvre de la responsabilité pénale de l’association :</a:t>
            </a:r>
            <a:endParaRPr sz="1400" b="0" i="0" u="none" strike="noStrike" cap="none" dirty="0">
              <a:solidFill>
                <a:schemeClr val="bg2"/>
              </a:solidFill>
              <a:latin typeface="Arial"/>
              <a:ea typeface="Arial"/>
              <a:cs typeface="Arial"/>
              <a:sym typeface="Arial"/>
            </a:endParaRPr>
          </a:p>
          <a:p>
            <a:pPr marL="741600" marR="0" lvl="2" indent="-285750"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Infraction commise par une personne ayant le pouvoir de représentation.</a:t>
            </a:r>
            <a:endParaRPr sz="1400" b="0" i="0" u="none" strike="noStrike" cap="none" dirty="0">
              <a:solidFill>
                <a:schemeClr val="bg2"/>
              </a:solidFill>
              <a:latin typeface="Arial"/>
              <a:ea typeface="Arial"/>
              <a:cs typeface="Arial"/>
              <a:sym typeface="Arial"/>
            </a:endParaRPr>
          </a:p>
          <a:p>
            <a:pPr marL="741600" marR="0" lvl="2" indent="-285750"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Infraction commise dans le cadre de la réalisation de l’objet statutaire.</a:t>
            </a:r>
            <a:endParaRPr sz="1400" b="0" i="0" u="none" strike="noStrike" cap="none" dirty="0">
              <a:solidFill>
                <a:schemeClr val="bg2"/>
              </a:solidFill>
              <a:latin typeface="Arial"/>
              <a:ea typeface="Arial"/>
              <a:cs typeface="Arial"/>
              <a:sym typeface="Arial"/>
            </a:endParaRPr>
          </a:p>
          <a:p>
            <a:pPr marL="457200" marR="0" lvl="1" indent="0" algn="ctr" rtl="0">
              <a:lnSpc>
                <a:spcPct val="100000"/>
              </a:lnSpc>
              <a:spcBef>
                <a:spcPts val="1000"/>
              </a:spcBef>
              <a:spcAft>
                <a:spcPts val="0"/>
              </a:spcAft>
              <a:buClr>
                <a:schemeClr val="bg2"/>
              </a:buClr>
              <a:buSzPts val="2400"/>
              <a:buFont typeface="Arial"/>
              <a:buNone/>
            </a:pPr>
            <a:r>
              <a:rPr lang="fr-FR" sz="2400" b="1" i="0" u="none" strike="noStrike" cap="none" dirty="0">
                <a:solidFill>
                  <a:srgbClr val="D84400"/>
                </a:solidFill>
                <a:latin typeface="Arial"/>
                <a:ea typeface="Arial"/>
                <a:cs typeface="Arial"/>
                <a:sym typeface="Arial"/>
              </a:rPr>
              <a:t>INASSURABLE</a:t>
            </a:r>
            <a:endParaRPr sz="2000" b="1" i="0" u="none" strike="noStrike" cap="none" dirty="0">
              <a:solidFill>
                <a:srgbClr val="D84400"/>
              </a:solidFill>
              <a:latin typeface="Arial"/>
              <a:ea typeface="Arial"/>
              <a:cs typeface="Arial"/>
              <a:sym typeface="Arial"/>
            </a:endParaRPr>
          </a:p>
          <a:p>
            <a:pPr marL="0" marR="0" lvl="1" indent="0" algn="l" rtl="0">
              <a:lnSpc>
                <a:spcPct val="100000"/>
              </a:lnSpc>
              <a:spcBef>
                <a:spcPts val="1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A l’exception de la prise en charge des frais liés à la défense de la personne mise en cause… et encore !</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50"/>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Assurance FFAM</a:t>
            </a:r>
            <a:endParaRPr dirty="0">
              <a:solidFill>
                <a:schemeClr val="bg2"/>
              </a:solidFill>
            </a:endParaRPr>
          </a:p>
        </p:txBody>
      </p:sp>
      <p:sp>
        <p:nvSpPr>
          <p:cNvPr id="921" name="Google Shape;921;p5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51</a:t>
            </a:fld>
            <a:endParaRPr dirty="0">
              <a:solidFill>
                <a:schemeClr val="bg2"/>
              </a:solidFill>
            </a:endParaRPr>
          </a:p>
        </p:txBody>
      </p:sp>
      <p:sp>
        <p:nvSpPr>
          <p:cNvPr id="922" name="Google Shape;922;p50"/>
          <p:cNvSpPr txBox="1"/>
          <p:nvPr/>
        </p:nvSpPr>
        <p:spPr>
          <a:xfrm>
            <a:off x="1064871" y="1620812"/>
            <a:ext cx="10129298" cy="2893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 contrat qui assure la FFAM et ses clubs affiliés</a:t>
            </a:r>
            <a:r>
              <a:rPr lang="fr-FR" sz="1800" b="1" i="0" u="none" strike="noStrike" cap="none" dirty="0">
                <a:solidFill>
                  <a:schemeClr val="bg2"/>
                </a:solidFill>
                <a:latin typeface="Arial"/>
                <a:ea typeface="Arial"/>
                <a:cs typeface="Arial"/>
                <a:sym typeface="Arial"/>
              </a:rPr>
              <a:t> couvre les dommages qui pourraient être causés à des tiers</a:t>
            </a:r>
            <a:r>
              <a:rPr lang="fr-FR" sz="1800" b="0" i="0" u="none" strike="noStrike" cap="none" dirty="0">
                <a:solidFill>
                  <a:schemeClr val="bg2"/>
                </a:solidFill>
                <a:latin typeface="Arial"/>
                <a:ea typeface="Arial"/>
                <a:cs typeface="Arial"/>
                <a:sym typeface="Arial"/>
              </a:rPr>
              <a:t> (assurance responsabilité civile), dans le cadre de l’activité de l’association.</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200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Il ne couvre pas le matériel du club, ni son local. </a:t>
            </a:r>
            <a:endParaRPr sz="2000" b="1"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En effet, en cas de vol, incendie, dégâts des eaux, bris de glace, vandalisme, les biens du club ne pourront pas être indemnisés par l’assurance RC club FFAM.</a:t>
            </a:r>
            <a:endParaRPr sz="1800" b="0" i="0" u="none" strike="noStrike" cap="none" dirty="0">
              <a:solidFill>
                <a:schemeClr val="bg2"/>
              </a:solidFill>
              <a:latin typeface="Arial"/>
              <a:ea typeface="Arial"/>
              <a:cs typeface="Arial"/>
              <a:sym typeface="Arial"/>
            </a:endParaRPr>
          </a:p>
          <a:p>
            <a:pPr marL="0" marR="0" lvl="0" indent="0" algn="ctr" rtl="0">
              <a:lnSpc>
                <a:spcPct val="100000"/>
              </a:lnSpc>
              <a:spcBef>
                <a:spcPts val="200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Un club a donc tout intérêt à souscrire les assurances optionnelles dès lors que la valeur de ses biens le justifie.</a:t>
            </a:r>
            <a:endParaRPr sz="2000" b="1" i="0" u="none" strike="noStrike" cap="none" dirty="0">
              <a:solidFill>
                <a:schemeClr val="bg2"/>
              </a:solidFill>
              <a:latin typeface="Arial"/>
              <a:ea typeface="Arial"/>
              <a:cs typeface="Arial"/>
              <a:sym typeface="Arial"/>
            </a:endParaRPr>
          </a:p>
        </p:txBody>
      </p:sp>
      <p:sp>
        <p:nvSpPr>
          <p:cNvPr id="923" name="Google Shape;923;p50"/>
          <p:cNvSpPr txBox="1"/>
          <p:nvPr/>
        </p:nvSpPr>
        <p:spPr>
          <a:xfrm>
            <a:off x="1361954" y="5015487"/>
            <a:ext cx="9468091" cy="1384995"/>
          </a:xfrm>
          <a:prstGeom prst="rect">
            <a:avLst/>
          </a:prstGeom>
          <a:solidFill>
            <a:srgbClr val="FCD3A3"/>
          </a:solidFill>
          <a:ln w="2540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fr-FR" sz="1400" b="0" i="0" u="sng" strike="noStrike" cap="none" dirty="0">
                <a:solidFill>
                  <a:schemeClr val="bg2"/>
                </a:solidFill>
                <a:latin typeface="Arial"/>
                <a:ea typeface="Arial"/>
                <a:cs typeface="Arial"/>
                <a:sym typeface="Arial"/>
              </a:rPr>
              <a:t>Exemple</a:t>
            </a:r>
            <a:r>
              <a:rPr lang="fr-FR" sz="1400" b="0" i="0" u="none" strike="noStrike" cap="none" dirty="0">
                <a:solidFill>
                  <a:schemeClr val="bg2"/>
                </a:solidFill>
                <a:latin typeface="Arial"/>
                <a:ea typeface="Arial"/>
                <a:cs typeface="Arial"/>
                <a:sym typeface="Arial"/>
              </a:rPr>
              <a:t> : Pendant l’installation d’un concours F3C, une rafale a arraché les fixations d’un barnum appartenant au club, qui a ensuite été projeté sur un barnum appartenant à un licencié.</a:t>
            </a: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1" i="0" u="none" strike="noStrike" cap="none" dirty="0">
                <a:solidFill>
                  <a:schemeClr val="bg2"/>
                </a:solidFill>
                <a:latin typeface="Arial"/>
                <a:ea typeface="Arial"/>
                <a:cs typeface="Arial"/>
                <a:sym typeface="Arial"/>
              </a:rPr>
              <a:t>Aucune assurance de dommages n’avait été souscrite pour le matériel appartenant au club.</a:t>
            </a: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FR" sz="1400" b="0" i="0" u="none" strike="noStrike" cap="none" dirty="0">
                <a:solidFill>
                  <a:schemeClr val="bg2"/>
                </a:solidFill>
                <a:latin typeface="Arial"/>
                <a:ea typeface="Arial"/>
                <a:cs typeface="Arial"/>
                <a:sym typeface="Arial"/>
              </a:rPr>
              <a:t>Dans cette situation, une déclaration de sinistre fédérale a permis l’indemnisation du licencié mais pas le club.</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51"/>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Assurance « Manifestation »</a:t>
            </a:r>
            <a:endParaRPr dirty="0">
              <a:solidFill>
                <a:schemeClr val="bg2"/>
              </a:solidFill>
            </a:endParaRPr>
          </a:p>
        </p:txBody>
      </p:sp>
      <p:sp>
        <p:nvSpPr>
          <p:cNvPr id="930" name="Google Shape;930;p5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52</a:t>
            </a:fld>
            <a:endParaRPr dirty="0">
              <a:solidFill>
                <a:schemeClr val="bg2"/>
              </a:solidFill>
            </a:endParaRPr>
          </a:p>
        </p:txBody>
      </p:sp>
      <p:sp>
        <p:nvSpPr>
          <p:cNvPr id="931" name="Google Shape;931;p51"/>
          <p:cNvSpPr txBox="1"/>
          <p:nvPr/>
        </p:nvSpPr>
        <p:spPr>
          <a:xfrm>
            <a:off x="1064871" y="1620812"/>
            <a:ext cx="10129298" cy="117981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Contrat d’assurance de la FFAM</a:t>
            </a:r>
            <a:r>
              <a:rPr lang="fr-FR" sz="1800" b="0" i="0" u="none" strike="noStrike" cap="none" dirty="0">
                <a:solidFill>
                  <a:schemeClr val="bg2"/>
                </a:solidFill>
                <a:latin typeface="Arial"/>
                <a:ea typeface="Arial"/>
                <a:cs typeface="Arial"/>
                <a:sym typeface="Arial"/>
              </a:rPr>
              <a:t> :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Obligation de déclarer toutes les manifestations organisées </a:t>
            </a:r>
            <a:r>
              <a:rPr lang="fr-FR" sz="1800" b="0" i="0" u="none" strike="noStrike" cap="none" dirty="0">
                <a:solidFill>
                  <a:schemeClr val="bg2"/>
                </a:solidFill>
                <a:latin typeface="Arial"/>
                <a:ea typeface="Arial"/>
                <a:cs typeface="Arial"/>
                <a:sym typeface="Arial"/>
              </a:rPr>
              <a:t>par les associations et instances affiliées à la FFAM dans le calendrier fédéral.</a:t>
            </a:r>
            <a:endParaRPr sz="2000" b="1" i="0" u="none" strike="noStrike" cap="none" dirty="0">
              <a:solidFill>
                <a:schemeClr val="bg2"/>
              </a:solidFill>
              <a:latin typeface="Arial"/>
              <a:ea typeface="Arial"/>
              <a:cs typeface="Arial"/>
              <a:sym typeface="Arial"/>
            </a:endParaRPr>
          </a:p>
        </p:txBody>
      </p:sp>
      <p:sp>
        <p:nvSpPr>
          <p:cNvPr id="932" name="Google Shape;932;p51"/>
          <p:cNvSpPr txBox="1"/>
          <p:nvPr/>
        </p:nvSpPr>
        <p:spPr>
          <a:xfrm>
            <a:off x="1064871" y="3518752"/>
            <a:ext cx="10129298" cy="117981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Responsabilité civile (RC) du club</a:t>
            </a:r>
            <a:r>
              <a:rPr lang="fr-FR" sz="1800" b="0" i="0" u="none" strike="noStrike" cap="none" dirty="0">
                <a:solidFill>
                  <a:schemeClr val="bg2"/>
                </a:solidFill>
                <a:latin typeface="Arial"/>
                <a:ea typeface="Arial"/>
                <a:cs typeface="Arial"/>
                <a:sym typeface="Arial"/>
              </a:rPr>
              <a:t> :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 RC du club fonctionne lors des activités du club mais si le sinistre arrive dans le cadre d’une manifestation, il faut qu’elle soit déclarée dans le calendrier fédéral.</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Google Shape;938;p52"/>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Assurance « locaux »</a:t>
            </a:r>
            <a:endParaRPr dirty="0">
              <a:solidFill>
                <a:schemeClr val="bg2"/>
              </a:solidFill>
            </a:endParaRPr>
          </a:p>
        </p:txBody>
      </p:sp>
      <p:sp>
        <p:nvSpPr>
          <p:cNvPr id="939" name="Google Shape;939;p5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53</a:t>
            </a:fld>
            <a:endParaRPr dirty="0">
              <a:solidFill>
                <a:schemeClr val="bg2"/>
              </a:solidFill>
            </a:endParaRPr>
          </a:p>
        </p:txBody>
      </p:sp>
      <p:sp>
        <p:nvSpPr>
          <p:cNvPr id="940" name="Google Shape;940;p52"/>
          <p:cNvSpPr txBox="1"/>
          <p:nvPr/>
        </p:nvSpPr>
        <p:spPr>
          <a:xfrm>
            <a:off x="1064871" y="1615178"/>
            <a:ext cx="10129298" cy="523220"/>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bg2"/>
                </a:solidFill>
                <a:latin typeface="Arial"/>
                <a:ea typeface="Arial"/>
                <a:cs typeface="Arial"/>
                <a:sym typeface="Arial"/>
              </a:rPr>
              <a:t>L’assurance fédérale ne couvre pas les locaux.</a:t>
            </a:r>
            <a:endParaRPr sz="3200" b="1" i="0" u="none" strike="noStrike" cap="none" dirty="0">
              <a:solidFill>
                <a:schemeClr val="bg2"/>
              </a:solidFill>
              <a:latin typeface="Arial"/>
              <a:ea typeface="Arial"/>
              <a:cs typeface="Arial"/>
              <a:sym typeface="Arial"/>
            </a:endParaRPr>
          </a:p>
        </p:txBody>
      </p:sp>
      <p:sp>
        <p:nvSpPr>
          <p:cNvPr id="941" name="Google Shape;941;p52"/>
          <p:cNvSpPr txBox="1"/>
          <p:nvPr/>
        </p:nvSpPr>
        <p:spPr>
          <a:xfrm>
            <a:off x="1064871" y="2505670"/>
            <a:ext cx="9850056" cy="9233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En cas de vol, incendie, dégâts des eaux, bris de glace, vandalisme un contrat d’assurance de type « multirisques habitation » assurera les biens du club qui pourront être remplacés selon les conditions du contrat d’assurance qui aura été souscrit. </a:t>
            </a:r>
            <a:endParaRPr sz="1800" b="0" i="0" u="none" strike="noStrike" cap="none" dirty="0">
              <a:solidFill>
                <a:schemeClr val="bg2"/>
              </a:solidFill>
              <a:latin typeface="Arial"/>
              <a:ea typeface="Arial"/>
              <a:cs typeface="Arial"/>
              <a:sym typeface="Arial"/>
            </a:endParaRPr>
          </a:p>
        </p:txBody>
      </p:sp>
      <p:sp>
        <p:nvSpPr>
          <p:cNvPr id="942" name="Google Shape;942;p52"/>
          <p:cNvSpPr txBox="1"/>
          <p:nvPr/>
        </p:nvSpPr>
        <p:spPr>
          <a:xfrm>
            <a:off x="1064871" y="4016059"/>
            <a:ext cx="10127971" cy="173380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Pratique du vol indoor RC </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Les clubs affiliés à la FFAM bénéficient automatiquement d’une assurance de responsabilité civile qui couvre les dommages qui pourraient être causés aux locaux qu’ils utilisent temporairement (gymnase) </a:t>
            </a:r>
            <a:r>
              <a:rPr lang="fr-FR" sz="1800" b="1" i="0" u="none" strike="noStrike" cap="none" dirty="0">
                <a:solidFill>
                  <a:schemeClr val="bg2"/>
                </a:solidFill>
                <a:latin typeface="Arial"/>
                <a:ea typeface="Arial"/>
                <a:cs typeface="Arial"/>
                <a:sym typeface="Arial"/>
              </a:rPr>
              <a:t>à condition que cette utilisation ne dépasse pas 90 jours consécutifs par an </a:t>
            </a:r>
            <a:r>
              <a:rPr lang="fr-FR" sz="1800" b="0" i="0" u="none" strike="noStrike" cap="none" dirty="0">
                <a:solidFill>
                  <a:schemeClr val="bg2"/>
                </a:solidFill>
                <a:latin typeface="Arial"/>
                <a:ea typeface="Arial"/>
                <a:cs typeface="Arial"/>
                <a:sym typeface="Arial"/>
              </a:rPr>
              <a:t>et qu’entre chaque utilisation, </a:t>
            </a:r>
            <a:r>
              <a:rPr lang="fr-FR" sz="1800" b="1" i="0" u="none" strike="noStrike" cap="none" dirty="0">
                <a:solidFill>
                  <a:schemeClr val="bg2"/>
                </a:solidFill>
                <a:latin typeface="Arial"/>
                <a:ea typeface="Arial"/>
                <a:cs typeface="Arial"/>
                <a:sym typeface="Arial"/>
              </a:rPr>
              <a:t>aucun matériel ne reste entreposé dans le local</a:t>
            </a:r>
            <a:r>
              <a:rPr lang="fr-FR" sz="1800" b="0" i="0" u="none" strike="noStrike" cap="none" dirty="0">
                <a:solidFill>
                  <a:schemeClr val="bg2"/>
                </a:solidFill>
                <a:latin typeface="Arial"/>
                <a:ea typeface="Arial"/>
                <a:cs typeface="Arial"/>
                <a:sym typeface="Arial"/>
              </a:rPr>
              <a:t>. </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53"/>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Assurance « expositions »</a:t>
            </a:r>
            <a:endParaRPr dirty="0">
              <a:solidFill>
                <a:schemeClr val="bg2"/>
              </a:solidFill>
            </a:endParaRPr>
          </a:p>
        </p:txBody>
      </p:sp>
      <p:sp>
        <p:nvSpPr>
          <p:cNvPr id="949" name="Google Shape;949;p5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54</a:t>
            </a:fld>
            <a:endParaRPr dirty="0">
              <a:solidFill>
                <a:schemeClr val="bg2"/>
              </a:solidFill>
            </a:endParaRPr>
          </a:p>
        </p:txBody>
      </p:sp>
      <p:sp>
        <p:nvSpPr>
          <p:cNvPr id="950" name="Google Shape;950;p53"/>
          <p:cNvSpPr txBox="1"/>
          <p:nvPr/>
        </p:nvSpPr>
        <p:spPr>
          <a:xfrm>
            <a:off x="1064871" y="3051923"/>
            <a:ext cx="10129298" cy="954107"/>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bg2"/>
                </a:solidFill>
                <a:latin typeface="Arial"/>
                <a:ea typeface="Arial"/>
                <a:cs typeface="Arial"/>
                <a:sym typeface="Arial"/>
              </a:rPr>
              <a:t>L’assurance de la manifestation ne couvre pas le matériel exposé.</a:t>
            </a:r>
            <a:endParaRPr sz="3200" b="1" i="0" u="none" strike="noStrike" cap="none" dirty="0">
              <a:solidFill>
                <a:schemeClr val="bg2"/>
              </a:solidFill>
              <a:latin typeface="Arial"/>
              <a:ea typeface="Arial"/>
              <a:cs typeface="Arial"/>
              <a:sym typeface="Arial"/>
            </a:endParaRPr>
          </a:p>
        </p:txBody>
      </p:sp>
      <p:sp>
        <p:nvSpPr>
          <p:cNvPr id="951" name="Google Shape;951;p53"/>
          <p:cNvSpPr txBox="1"/>
          <p:nvPr/>
        </p:nvSpPr>
        <p:spPr>
          <a:xfrm>
            <a:off x="1064871" y="1625994"/>
            <a:ext cx="9850056" cy="9233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Dans le cadre de l’organisation ou de la participation à une exposition d’aéromodélisme, l’assurance liée à la déclaration de manifestation couvre, bien entendu, les dommages matériels et corporels causés à des tiers du fait de l’organisation ou du matériel.</a:t>
            </a:r>
            <a:endParaRPr sz="1800" b="0" i="0" u="none" strike="noStrike" cap="none" dirty="0">
              <a:solidFill>
                <a:schemeClr val="bg2"/>
              </a:solidFill>
              <a:latin typeface="Arial"/>
              <a:ea typeface="Arial"/>
              <a:cs typeface="Arial"/>
              <a:sym typeface="Arial"/>
            </a:endParaRPr>
          </a:p>
        </p:txBody>
      </p:sp>
      <p:sp>
        <p:nvSpPr>
          <p:cNvPr id="952" name="Google Shape;952;p53"/>
          <p:cNvSpPr txBox="1"/>
          <p:nvPr/>
        </p:nvSpPr>
        <p:spPr>
          <a:xfrm>
            <a:off x="1064871" y="4650310"/>
            <a:ext cx="10127971" cy="9233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L’assurance exposition permet pour un coût additionnel de couvrir tout le matériel exposé </a:t>
            </a:r>
            <a:r>
              <a:rPr lang="fr-FR" sz="1800" b="0" i="0" u="none" strike="noStrike" cap="none" dirty="0">
                <a:solidFill>
                  <a:schemeClr val="bg2"/>
                </a:solidFill>
                <a:latin typeface="Arial"/>
                <a:ea typeface="Arial"/>
                <a:cs typeface="Arial"/>
                <a:sym typeface="Arial"/>
              </a:rPr>
              <a:t>(modèles et maquettes) s'il subit des dommages (destruction totale ou partielle) quelle qu'en soit la cause.</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54"/>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Assurance « tondeuses »</a:t>
            </a:r>
            <a:endParaRPr dirty="0">
              <a:solidFill>
                <a:schemeClr val="bg2"/>
              </a:solidFill>
            </a:endParaRPr>
          </a:p>
        </p:txBody>
      </p:sp>
      <p:sp>
        <p:nvSpPr>
          <p:cNvPr id="959" name="Google Shape;959;p5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55</a:t>
            </a:fld>
            <a:endParaRPr dirty="0">
              <a:solidFill>
                <a:schemeClr val="bg2"/>
              </a:solidFill>
            </a:endParaRPr>
          </a:p>
        </p:txBody>
      </p:sp>
      <p:sp>
        <p:nvSpPr>
          <p:cNvPr id="960" name="Google Shape;960;p54"/>
          <p:cNvSpPr txBox="1"/>
          <p:nvPr/>
        </p:nvSpPr>
        <p:spPr>
          <a:xfrm>
            <a:off x="1064871" y="2318431"/>
            <a:ext cx="10129298" cy="954107"/>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bg2"/>
                </a:solidFill>
                <a:latin typeface="Arial"/>
                <a:ea typeface="Arial"/>
                <a:cs typeface="Arial"/>
                <a:sym typeface="Arial"/>
              </a:rPr>
              <a:t>Il est obligatoire d’assurer les tondeuses autoportées avec une assurance spécifique.</a:t>
            </a:r>
            <a:endParaRPr sz="2800" b="1" i="0" u="none" strike="noStrike" cap="none" dirty="0">
              <a:solidFill>
                <a:schemeClr val="bg2"/>
              </a:solidFill>
              <a:latin typeface="Arial"/>
              <a:ea typeface="Arial"/>
              <a:cs typeface="Arial"/>
              <a:sym typeface="Arial"/>
            </a:endParaRPr>
          </a:p>
        </p:txBody>
      </p:sp>
      <p:sp>
        <p:nvSpPr>
          <p:cNvPr id="961" name="Google Shape;961;p54"/>
          <p:cNvSpPr txBox="1"/>
          <p:nvPr/>
        </p:nvSpPr>
        <p:spPr>
          <a:xfrm>
            <a:off x="1064871" y="1625994"/>
            <a:ext cx="9850056" cy="36933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Tondeuse autoportée = véhicule terrestre à moteur.</a:t>
            </a:r>
            <a:endParaRPr sz="1400" b="0" i="0" u="none" strike="noStrike" cap="none" dirty="0">
              <a:solidFill>
                <a:schemeClr val="bg2"/>
              </a:solidFill>
              <a:latin typeface="Arial"/>
              <a:ea typeface="Arial"/>
              <a:cs typeface="Arial"/>
              <a:sym typeface="Arial"/>
            </a:endParaRPr>
          </a:p>
        </p:txBody>
      </p:sp>
      <p:sp>
        <p:nvSpPr>
          <p:cNvPr id="962" name="Google Shape;962;p54"/>
          <p:cNvSpPr txBox="1"/>
          <p:nvPr/>
        </p:nvSpPr>
        <p:spPr>
          <a:xfrm>
            <a:off x="1066198" y="3754678"/>
            <a:ext cx="10127971" cy="147732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 contrat d’assurance de la FFAM n’inclut pas cette garantie. Les clubs utilisateurs de ce type de matériel doivent donc obligatoirement souscrire un contrat d’assurance couvrant ce matériel.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=&gt; Un contrat groupe, négocié par Assurance Conseil pour le compte de la FFAM, est en vigueur depuis mai 2006. </a:t>
            </a:r>
            <a:endParaRPr sz="1800" b="0" i="0" u="none" strike="noStrike" cap="none" dirty="0">
              <a:solidFill>
                <a:schemeClr val="bg2"/>
              </a:solidFill>
              <a:latin typeface="Arial"/>
              <a:ea typeface="Arial"/>
              <a:cs typeface="Arial"/>
              <a:sym typeface="Arial"/>
            </a:endParaRPr>
          </a:p>
        </p:txBody>
      </p:sp>
      <p:sp>
        <p:nvSpPr>
          <p:cNvPr id="963" name="Google Shape;963;p54"/>
          <p:cNvSpPr txBox="1"/>
          <p:nvPr/>
        </p:nvSpPr>
        <p:spPr>
          <a:xfrm>
            <a:off x="1064871" y="5605796"/>
            <a:ext cx="10127971" cy="523220"/>
          </a:xfrm>
          <a:prstGeom prst="rect">
            <a:avLst/>
          </a:prstGeom>
          <a:solidFill>
            <a:srgbClr val="FCD3A3"/>
          </a:solidFill>
          <a:ln w="25400" cap="flat" cmpd="sng">
            <a:solidFill>
              <a:schemeClr val="bg2">
                <a:lumMod val="75000"/>
                <a:lumOff val="25000"/>
              </a:schemeClr>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fr-FR" sz="1400" b="0" i="0" u="sng" strike="noStrike" cap="none" dirty="0">
                <a:solidFill>
                  <a:schemeClr val="bg2"/>
                </a:solidFill>
                <a:latin typeface="Arial"/>
                <a:ea typeface="Arial"/>
                <a:cs typeface="Arial"/>
                <a:sym typeface="Arial"/>
              </a:rPr>
              <a:t>Exemple</a:t>
            </a:r>
            <a:r>
              <a:rPr lang="fr-FR" sz="1400" b="0" i="0" u="none" strike="noStrike" cap="none" dirty="0">
                <a:solidFill>
                  <a:schemeClr val="bg2"/>
                </a:solidFill>
                <a:latin typeface="Arial"/>
                <a:ea typeface="Arial"/>
                <a:cs typeface="Arial"/>
                <a:sym typeface="Arial"/>
              </a:rPr>
              <a:t> : Lors de la tonte du terrain, un objet est projeté sur un véhicule stationné sur le parking, c’est l’assurance du tracteur qui entre en jeu.</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55"/>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Assurance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 des biens du club »</a:t>
            </a:r>
            <a:endParaRPr dirty="0">
              <a:solidFill>
                <a:schemeClr val="bg2"/>
              </a:solidFill>
            </a:endParaRPr>
          </a:p>
        </p:txBody>
      </p:sp>
      <p:sp>
        <p:nvSpPr>
          <p:cNvPr id="970" name="Google Shape;970;p5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56</a:t>
            </a:fld>
            <a:endParaRPr dirty="0">
              <a:solidFill>
                <a:schemeClr val="bg2"/>
              </a:solidFill>
            </a:endParaRPr>
          </a:p>
        </p:txBody>
      </p:sp>
      <p:sp>
        <p:nvSpPr>
          <p:cNvPr id="971" name="Google Shape;971;p55"/>
          <p:cNvSpPr txBox="1"/>
          <p:nvPr/>
        </p:nvSpPr>
        <p:spPr>
          <a:xfrm>
            <a:off x="1064871" y="1835776"/>
            <a:ext cx="10127970" cy="92333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Si le contrat d’assurance de la FFAM qui couvre les clubs permet l’indemnisation des tiers lorsque du matériel appartenant ou prêté à un club est mis en cause, </a:t>
            </a:r>
            <a:r>
              <a:rPr lang="fr-FR" sz="1800" b="1" i="0" u="none" strike="noStrike" cap="none" dirty="0">
                <a:solidFill>
                  <a:schemeClr val="bg2"/>
                </a:solidFill>
                <a:latin typeface="Arial"/>
                <a:ea typeface="Arial"/>
                <a:cs typeface="Arial"/>
                <a:sym typeface="Arial"/>
              </a:rPr>
              <a:t>il ne couvre pas ce matériel s’il est endommagé par quelque phénomène que ce soit</a:t>
            </a:r>
            <a:r>
              <a:rPr lang="fr-FR" sz="1800" b="0" i="0" u="none" strike="noStrike" cap="none" dirty="0">
                <a:solidFill>
                  <a:schemeClr val="bg2"/>
                </a:solidFill>
                <a:latin typeface="Arial"/>
                <a:ea typeface="Arial"/>
                <a:cs typeface="Arial"/>
                <a:sym typeface="Arial"/>
              </a:rPr>
              <a:t>.</a:t>
            </a:r>
            <a:endParaRPr sz="1800" b="0" i="0" u="none" strike="noStrike" cap="none" dirty="0">
              <a:solidFill>
                <a:schemeClr val="bg2"/>
              </a:solidFill>
              <a:latin typeface="Arial"/>
              <a:ea typeface="Arial"/>
              <a:cs typeface="Arial"/>
              <a:sym typeface="Arial"/>
            </a:endParaRPr>
          </a:p>
        </p:txBody>
      </p:sp>
      <p:sp>
        <p:nvSpPr>
          <p:cNvPr id="972" name="Google Shape;972;p55"/>
          <p:cNvSpPr txBox="1"/>
          <p:nvPr/>
        </p:nvSpPr>
        <p:spPr>
          <a:xfrm>
            <a:off x="1064871" y="3142223"/>
            <a:ext cx="10127971" cy="1323439"/>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Les clubs utilisateurs de ce type de matériel ont donc tout intérêt</a:t>
            </a:r>
            <a:r>
              <a:rPr lang="fr-FR" sz="2000" b="0" i="0" u="none" strike="noStrike" cap="none" dirty="0">
                <a:solidFill>
                  <a:schemeClr val="bg2"/>
                </a:solidFill>
                <a:latin typeface="Arial"/>
                <a:ea typeface="Arial"/>
                <a:cs typeface="Arial"/>
                <a:sym typeface="Arial"/>
              </a:rPr>
              <a:t>, surtout lorsqu’ils empruntent du matériel pour une manifestation (barnum, groupe électrogène, sonorisation, chambre froide, etc…) </a:t>
            </a:r>
            <a:r>
              <a:rPr lang="fr-FR" sz="2000" b="1" i="0" u="none" strike="noStrike" cap="none" dirty="0">
                <a:solidFill>
                  <a:schemeClr val="bg2"/>
                </a:solidFill>
                <a:latin typeface="Arial"/>
                <a:ea typeface="Arial"/>
                <a:cs typeface="Arial"/>
                <a:sym typeface="Arial"/>
              </a:rPr>
              <a:t>à prendre la précaution de souscrire une assurance de dommages couvrant ces matériels</a:t>
            </a:r>
            <a:r>
              <a:rPr lang="fr-FR" sz="2000" b="0" i="0" u="none" strike="noStrike" cap="none" dirty="0">
                <a:solidFill>
                  <a:schemeClr val="bg2"/>
                </a:solidFill>
                <a:latin typeface="Arial"/>
                <a:ea typeface="Arial"/>
                <a:cs typeface="Arial"/>
                <a:sym typeface="Arial"/>
              </a:rPr>
              <a:t>.</a:t>
            </a:r>
            <a:endParaRPr sz="2000" b="0" i="0" u="none" strike="noStrike" cap="none" dirty="0">
              <a:solidFill>
                <a:schemeClr val="bg2"/>
              </a:solidFill>
              <a:latin typeface="Arial"/>
              <a:ea typeface="Arial"/>
              <a:cs typeface="Arial"/>
              <a:sym typeface="Arial"/>
            </a:endParaRPr>
          </a:p>
        </p:txBody>
      </p:sp>
      <p:sp>
        <p:nvSpPr>
          <p:cNvPr id="973" name="Google Shape;973;p55"/>
          <p:cNvSpPr txBox="1"/>
          <p:nvPr/>
        </p:nvSpPr>
        <p:spPr>
          <a:xfrm>
            <a:off x="1064870" y="4848779"/>
            <a:ext cx="10127971"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=&gt; Un contrat groupe, négocié par Assurance Conseil pour le compte de la FFAM, est en vigueur depuis avril 2012.</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56"/>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Assurance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 des biens du club »</a:t>
            </a:r>
            <a:endParaRPr dirty="0">
              <a:solidFill>
                <a:schemeClr val="bg2"/>
              </a:solidFill>
            </a:endParaRPr>
          </a:p>
        </p:txBody>
      </p:sp>
      <p:sp>
        <p:nvSpPr>
          <p:cNvPr id="980" name="Google Shape;980;p5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57</a:t>
            </a:fld>
            <a:endParaRPr dirty="0">
              <a:solidFill>
                <a:schemeClr val="bg2"/>
              </a:solidFill>
            </a:endParaRPr>
          </a:p>
        </p:txBody>
      </p:sp>
      <p:sp>
        <p:nvSpPr>
          <p:cNvPr id="981" name="Google Shape;981;p56"/>
          <p:cNvSpPr txBox="1"/>
          <p:nvPr/>
        </p:nvSpPr>
        <p:spPr>
          <a:xfrm>
            <a:off x="1066199" y="1655317"/>
            <a:ext cx="10127970" cy="36933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sng" strike="noStrike" cap="none" dirty="0">
                <a:solidFill>
                  <a:schemeClr val="bg2"/>
                </a:solidFill>
                <a:latin typeface="Arial"/>
                <a:ea typeface="Arial"/>
                <a:cs typeface="Arial"/>
                <a:sym typeface="Arial"/>
              </a:rPr>
              <a:t>Exemple de dégâts</a:t>
            </a:r>
            <a:r>
              <a:rPr lang="fr-FR" sz="1800" b="0" i="0" u="none" strike="noStrike" cap="none" dirty="0">
                <a:solidFill>
                  <a:schemeClr val="bg2"/>
                </a:solidFill>
                <a:latin typeface="Arial"/>
                <a:ea typeface="Arial"/>
                <a:cs typeface="Arial"/>
                <a:sym typeface="Arial"/>
              </a:rPr>
              <a:t> : </a:t>
            </a:r>
            <a:endParaRPr sz="1800" b="0" i="0" u="none" strike="noStrike" cap="none" dirty="0">
              <a:solidFill>
                <a:schemeClr val="bg2"/>
              </a:solidFill>
              <a:latin typeface="Arial"/>
              <a:ea typeface="Arial"/>
              <a:cs typeface="Arial"/>
              <a:sym typeface="Arial"/>
            </a:endParaRPr>
          </a:p>
        </p:txBody>
      </p:sp>
      <p:pic>
        <p:nvPicPr>
          <p:cNvPr id="982" name="Google Shape;982;p56"/>
          <p:cNvPicPr preferRelativeResize="0"/>
          <p:nvPr/>
        </p:nvPicPr>
        <p:blipFill rotWithShape="1">
          <a:blip r:embed="rId3">
            <a:alphaModFix/>
          </a:blip>
          <a:srcRect/>
          <a:stretch/>
        </p:blipFill>
        <p:spPr>
          <a:xfrm>
            <a:off x="416688" y="2500133"/>
            <a:ext cx="4988689" cy="3717788"/>
          </a:xfrm>
          <a:prstGeom prst="rect">
            <a:avLst/>
          </a:prstGeom>
          <a:noFill/>
          <a:ln>
            <a:noFill/>
          </a:ln>
        </p:spPr>
      </p:pic>
      <p:pic>
        <p:nvPicPr>
          <p:cNvPr id="983" name="Google Shape;983;p56" descr="Une image contenant plein air, herbe, ciel, nuage&#10;&#10;Description générée automatiquement"/>
          <p:cNvPicPr preferRelativeResize="0"/>
          <p:nvPr/>
        </p:nvPicPr>
        <p:blipFill rotWithShape="1">
          <a:blip r:embed="rId4">
            <a:alphaModFix/>
          </a:blip>
          <a:srcRect/>
          <a:stretch/>
        </p:blipFill>
        <p:spPr>
          <a:xfrm>
            <a:off x="6674616" y="2500132"/>
            <a:ext cx="4748849" cy="371778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57"/>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Arial Black"/>
              <a:buNone/>
            </a:pPr>
            <a:r>
              <a:rPr lang="fr-FR" sz="4000" b="1" i="0" u="none" strike="noStrike" cap="none" dirty="0">
                <a:solidFill>
                  <a:schemeClr val="bg2"/>
                </a:solidFill>
                <a:latin typeface="Arial Black"/>
                <a:ea typeface="Arial Black"/>
                <a:cs typeface="Arial Black"/>
                <a:sym typeface="Arial Black"/>
              </a:rPr>
              <a:t>Calendrier des manifestations </a:t>
            </a:r>
            <a:br>
              <a:rPr lang="fr-FR" sz="40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et assurance</a:t>
            </a:r>
            <a:endParaRPr dirty="0">
              <a:solidFill>
                <a:schemeClr val="bg2"/>
              </a:solidFill>
            </a:endParaRPr>
          </a:p>
        </p:txBody>
      </p:sp>
      <p:sp>
        <p:nvSpPr>
          <p:cNvPr id="990" name="Google Shape;990;p5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58</a:t>
            </a:fld>
            <a:endParaRPr dirty="0">
              <a:solidFill>
                <a:schemeClr val="bg2"/>
              </a:solidFill>
            </a:endParaRPr>
          </a:p>
        </p:txBody>
      </p:sp>
      <p:sp>
        <p:nvSpPr>
          <p:cNvPr id="991" name="Google Shape;991;p57"/>
          <p:cNvSpPr txBox="1"/>
          <p:nvPr/>
        </p:nvSpPr>
        <p:spPr>
          <a:xfrm>
            <a:off x="1064871" y="1835776"/>
            <a:ext cx="10127970" cy="28520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Lorsque vous inscrivez une manifestation vous assurez l’organisation de l’événement (manifestations privées, manifestations publiques, formation, compétition, etc.).</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1300"/>
              </a:spcBef>
              <a:spcAft>
                <a:spcPts val="0"/>
              </a:spcAft>
              <a:buClr>
                <a:srgbClr val="000000"/>
              </a:buClr>
              <a:buSzPts val="1400"/>
              <a:buFont typeface="Arial"/>
              <a:buNone/>
            </a:pP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13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 Penser que l’assurance individuelle souscrite avec la licence couvre la manifestation contre tous dommages causés au tiers est une mauvaise idée reçue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1300"/>
              </a:spcBef>
              <a:spcAft>
                <a:spcPts val="0"/>
              </a:spcAft>
              <a:buClr>
                <a:srgbClr val="000000"/>
              </a:buClr>
              <a:buSzPts val="1200"/>
              <a:buFont typeface="Arial"/>
              <a:buNone/>
            </a:pPr>
            <a:endParaRPr sz="1200" b="0" i="0" u="none" strike="noStrike" cap="none" dirty="0">
              <a:solidFill>
                <a:schemeClr val="bg2"/>
              </a:solidFill>
              <a:latin typeface="Arial"/>
              <a:ea typeface="Arial"/>
              <a:cs typeface="Arial"/>
              <a:sym typeface="Arial"/>
            </a:endParaRPr>
          </a:p>
          <a:p>
            <a:pPr marL="0" marR="0" lvl="0" indent="0" algn="just" rtl="0">
              <a:lnSpc>
                <a:spcPct val="100000"/>
              </a:lnSpc>
              <a:spcBef>
                <a:spcPts val="13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Les organisateurs d’une manifestation sont couverts pour des dommages corporels (dont intoxications alimentaires).</a:t>
            </a:r>
            <a:endParaRPr sz="1400" b="0" i="0" u="none" strike="noStrike" cap="none" dirty="0">
              <a:solidFill>
                <a:schemeClr val="bg2"/>
              </a:solidFill>
              <a:latin typeface="Arial"/>
              <a:ea typeface="Arial"/>
              <a:cs typeface="Arial"/>
              <a:sym typeface="Arial"/>
            </a:endParaRPr>
          </a:p>
        </p:txBody>
      </p:sp>
      <p:sp>
        <p:nvSpPr>
          <p:cNvPr id="992" name="Google Shape;992;p57"/>
          <p:cNvSpPr txBox="1"/>
          <p:nvPr/>
        </p:nvSpPr>
        <p:spPr>
          <a:xfrm>
            <a:off x="838200" y="5104266"/>
            <a:ext cx="10515600" cy="1120779"/>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bg2"/>
                </a:solidFill>
                <a:latin typeface="Arial"/>
                <a:ea typeface="Arial"/>
                <a:cs typeface="Arial"/>
                <a:sym typeface="Arial"/>
              </a:rPr>
              <a:t>Inscrire une manifestation, c’est assurer ses organisateurs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1300"/>
              </a:spcBef>
              <a:spcAft>
                <a:spcPts val="0"/>
              </a:spcAft>
              <a:buClr>
                <a:srgbClr val="000000"/>
              </a:buClr>
              <a:buSzPts val="2800"/>
              <a:buFont typeface="Arial"/>
              <a:buNone/>
            </a:pPr>
            <a:r>
              <a:rPr lang="fr-FR" sz="2800" b="1" i="0" u="none" strike="noStrike" cap="none" dirty="0">
                <a:solidFill>
                  <a:schemeClr val="bg2"/>
                </a:solidFill>
                <a:latin typeface="Arial"/>
                <a:ea typeface="Arial"/>
                <a:cs typeface="Arial"/>
                <a:sym typeface="Arial"/>
              </a:rPr>
              <a:t>et ses bénévoles</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p58"/>
          <p:cNvSpPr txBox="1">
            <a:spLocks noGrp="1"/>
          </p:cNvSpPr>
          <p:nvPr>
            <p:ph type="title"/>
          </p:nvPr>
        </p:nvSpPr>
        <p:spPr>
          <a:xfrm>
            <a:off x="838200" y="27495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Responsabilité de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l’organisateur</a:t>
            </a:r>
            <a:endParaRPr dirty="0">
              <a:solidFill>
                <a:schemeClr val="bg2"/>
              </a:solidFill>
            </a:endParaRPr>
          </a:p>
        </p:txBody>
      </p:sp>
      <p:sp>
        <p:nvSpPr>
          <p:cNvPr id="999" name="Google Shape;999;p5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59</a:t>
            </a:fld>
            <a:endParaRPr dirty="0">
              <a:solidFill>
                <a:schemeClr val="bg2"/>
              </a:solidFill>
            </a:endParaRPr>
          </a:p>
        </p:txBody>
      </p:sp>
      <p:sp>
        <p:nvSpPr>
          <p:cNvPr id="1000" name="Google Shape;1000;p58"/>
          <p:cNvSpPr txBox="1"/>
          <p:nvPr/>
        </p:nvSpPr>
        <p:spPr>
          <a:xfrm>
            <a:off x="736525" y="2258409"/>
            <a:ext cx="10423500" cy="1736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bg2"/>
              </a:buClr>
              <a:buSzPts val="2400"/>
              <a:buFont typeface="Arial"/>
              <a:buNone/>
            </a:pPr>
            <a:r>
              <a:rPr lang="fr-FR" sz="2400" b="0" i="0" u="none" strike="noStrike" cap="none" dirty="0">
                <a:solidFill>
                  <a:schemeClr val="bg2"/>
                </a:solidFill>
                <a:latin typeface="Arial"/>
                <a:ea typeface="Arial"/>
                <a:cs typeface="Arial"/>
                <a:sym typeface="Arial"/>
              </a:rPr>
              <a:t>Pour toute organisation de manifestation, il faut </a:t>
            </a:r>
            <a:r>
              <a:rPr lang="fr-FR" sz="2400" b="1" i="0" u="none" strike="noStrike" cap="none" dirty="0">
                <a:solidFill>
                  <a:schemeClr val="bg2"/>
                </a:solidFill>
                <a:latin typeface="Arial"/>
                <a:ea typeface="Arial"/>
                <a:cs typeface="Arial"/>
                <a:sym typeface="Arial"/>
              </a:rPr>
              <a:t>se référer au règlement manifestation</a:t>
            </a:r>
            <a:r>
              <a:rPr lang="fr-FR" sz="24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300"/>
              </a:spcBef>
              <a:spcAft>
                <a:spcPts val="0"/>
              </a:spcAft>
              <a:buClr>
                <a:schemeClr val="bg2"/>
              </a:buClr>
              <a:buSzPts val="1600"/>
              <a:buFont typeface="Arial"/>
              <a:buChar char="•"/>
            </a:pPr>
            <a:r>
              <a:rPr lang="fr-FR" sz="2400" b="0" i="0" u="none" strike="noStrike" cap="none" dirty="0">
                <a:solidFill>
                  <a:schemeClr val="bg2"/>
                </a:solidFill>
                <a:latin typeface="Arial"/>
                <a:ea typeface="Arial"/>
                <a:cs typeface="Arial"/>
                <a:sym typeface="Arial"/>
              </a:rPr>
              <a:t>A retrouver dans le contenu informatif =&gt; Pratiquer =&gt; Organiser une manifestation</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Google Shape;1006;p59"/>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La réglementation</a:t>
            </a:r>
            <a:endParaRPr dirty="0">
              <a:solidFill>
                <a:schemeClr val="bg2"/>
              </a:solidFill>
            </a:endParaRPr>
          </a:p>
        </p:txBody>
      </p:sp>
      <p:sp>
        <p:nvSpPr>
          <p:cNvPr id="1007" name="Google Shape;1007;p59"/>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60</a:t>
            </a:fld>
            <a:endParaRPr sz="1200" b="0" i="0" u="none" strike="noStrike" cap="none">
              <a:solidFill>
                <a:schemeClr val="lt1"/>
              </a:solidFill>
              <a:latin typeface="Arial"/>
              <a:ea typeface="Arial"/>
              <a:cs typeface="Arial"/>
              <a:sym typeface="Arial"/>
            </a:endParaRPr>
          </a:p>
        </p:txBody>
      </p:sp>
      <p:sp>
        <p:nvSpPr>
          <p:cNvPr id="1008" name="Google Shape;1008;p5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60</a:t>
            </a:fld>
            <a:endParaRPr dirty="0">
              <a:solidFill>
                <a:schemeClr val="bg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Google Shape;1014;p60"/>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Arrêté aéromodélisme</a:t>
            </a:r>
            <a:endParaRPr dirty="0">
              <a:solidFill>
                <a:schemeClr val="bg2"/>
              </a:solidFill>
            </a:endParaRPr>
          </a:p>
        </p:txBody>
      </p:sp>
      <p:sp>
        <p:nvSpPr>
          <p:cNvPr id="1015" name="Google Shape;1015;p6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61</a:t>
            </a:fld>
            <a:endParaRPr dirty="0">
              <a:solidFill>
                <a:schemeClr val="bg2"/>
              </a:solidFill>
            </a:endParaRPr>
          </a:p>
        </p:txBody>
      </p:sp>
      <p:sp>
        <p:nvSpPr>
          <p:cNvPr id="1016" name="Google Shape;1016;p60"/>
          <p:cNvSpPr txBox="1"/>
          <p:nvPr/>
        </p:nvSpPr>
        <p:spPr>
          <a:xfrm>
            <a:off x="838200" y="3144497"/>
            <a:ext cx="10777284" cy="121018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Arrêté aéromodélisme 3 décembre 2020</a:t>
            </a:r>
            <a:r>
              <a:rPr lang="fr-FR" sz="1800" b="1" i="0" u="none" strike="noStrike" cap="none" dirty="0">
                <a:solidFill>
                  <a:schemeClr val="bg2"/>
                </a:solidFill>
                <a:latin typeface="Arial"/>
                <a:ea typeface="Arial"/>
                <a:cs typeface="Arial"/>
                <a:sym typeface="Arial"/>
              </a:rPr>
              <a:t> </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1424939" marR="0" lvl="2" indent="-561339" algn="l" rtl="0">
              <a:lnSpc>
                <a:spcPct val="100000"/>
              </a:lnSpc>
              <a:spcBef>
                <a:spcPts val="4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Pratique au sein des clubs suivant les règles nationales</a:t>
            </a:r>
            <a:endParaRPr sz="1400" b="0" i="0" u="none" strike="noStrike" cap="none" dirty="0">
              <a:solidFill>
                <a:schemeClr val="bg2"/>
              </a:solidFill>
              <a:latin typeface="Arial"/>
              <a:ea typeface="Arial"/>
              <a:cs typeface="Arial"/>
              <a:sym typeface="Arial"/>
            </a:endParaRPr>
          </a:p>
          <a:p>
            <a:pPr marL="1424939" marR="0" lvl="2" indent="-561339" algn="l"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Formation télépilote pouvant être celle de la FFAM</a:t>
            </a:r>
            <a:endParaRPr sz="1400" b="0" i="0" u="none" strike="noStrike" cap="none" dirty="0">
              <a:solidFill>
                <a:schemeClr val="bg2"/>
              </a:solidFill>
              <a:latin typeface="Arial"/>
              <a:ea typeface="Arial"/>
              <a:cs typeface="Arial"/>
              <a:sym typeface="Arial"/>
            </a:endParaRPr>
          </a:p>
          <a:p>
            <a:pPr marL="1424939" marR="0" lvl="2" indent="-561339" algn="l"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Enregistrement des modèles sur Alpha Tango</a:t>
            </a:r>
            <a:endParaRPr sz="1400" b="0" i="0" u="none" strike="noStrike" cap="none" dirty="0">
              <a:solidFill>
                <a:schemeClr val="bg2"/>
              </a:solidFill>
              <a:latin typeface="Arial"/>
              <a:ea typeface="Arial"/>
              <a:cs typeface="Arial"/>
              <a:sym typeface="Arial"/>
            </a:endParaRPr>
          </a:p>
          <a:p>
            <a:pPr marL="1424939" marR="0" lvl="2" indent="-561339" algn="l"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Enregistrement des pilotes comme « exploitant d’UAS »</a:t>
            </a:r>
            <a:endParaRPr sz="1400" b="0" i="0" u="none" strike="noStrike" cap="none" dirty="0">
              <a:solidFill>
                <a:schemeClr val="bg2"/>
              </a:solidFill>
              <a:latin typeface="Arial"/>
              <a:ea typeface="Arial"/>
              <a:cs typeface="Arial"/>
              <a:sym typeface="Arial"/>
            </a:endParaRPr>
          </a:p>
          <a:p>
            <a:pPr marL="1424939" marR="0" lvl="2" indent="-561339" algn="l"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Possibilité de voler sur les sites répertoriés au-delà de 120m</a:t>
            </a:r>
            <a:endParaRPr sz="1400" b="0" i="0" u="none" strike="noStrike" cap="none" dirty="0">
              <a:solidFill>
                <a:schemeClr val="bg2"/>
              </a:solidFill>
              <a:latin typeface="Arial"/>
              <a:ea typeface="Arial"/>
              <a:cs typeface="Arial"/>
              <a:sym typeface="Arial"/>
            </a:endParaRPr>
          </a:p>
          <a:p>
            <a:pPr marL="1424939" marR="0" lvl="2" indent="-561339" algn="l"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Pas de marquage des modèles suivants norme CE</a:t>
            </a:r>
            <a:endParaRPr sz="1400" b="0" i="0" u="none" strike="noStrike" cap="none" dirty="0">
              <a:solidFill>
                <a:schemeClr val="bg2"/>
              </a:solidFill>
              <a:latin typeface="Arial"/>
              <a:ea typeface="Arial"/>
              <a:cs typeface="Arial"/>
              <a:sym typeface="Arial"/>
            </a:endParaRPr>
          </a:p>
          <a:p>
            <a:pPr marL="1424939" marR="0" lvl="2" indent="-561339" algn="l"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Possibilité de voler y compris en dessous de 14 ans</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sp>
        <p:nvSpPr>
          <p:cNvPr id="1022" name="Google Shape;1022;p61"/>
          <p:cNvSpPr txBox="1">
            <a:spLocks noGrp="1"/>
          </p:cNvSpPr>
          <p:nvPr>
            <p:ph type="title"/>
          </p:nvPr>
        </p:nvSpPr>
        <p:spPr>
          <a:xfrm>
            <a:off x="969042" y="14456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Arial Black"/>
              <a:buNone/>
            </a:pPr>
            <a:r>
              <a:rPr lang="fr-FR" sz="4000" b="1" i="0" u="none" strike="noStrike" cap="none" dirty="0">
                <a:solidFill>
                  <a:schemeClr val="bg2"/>
                </a:solidFill>
                <a:latin typeface="Arial Black"/>
                <a:ea typeface="Arial Black"/>
                <a:cs typeface="Arial Black"/>
                <a:sym typeface="Arial Black"/>
              </a:rPr>
              <a:t>Arrêté aéromodélisme – Article 16 </a:t>
            </a:r>
            <a:r>
              <a:rPr lang="fr-FR" sz="3600" b="1" i="0" u="none" strike="noStrike" cap="none" dirty="0">
                <a:solidFill>
                  <a:schemeClr val="bg2"/>
                </a:solidFill>
                <a:latin typeface="Arial Black"/>
                <a:ea typeface="Arial Black"/>
                <a:cs typeface="Arial Black"/>
                <a:sym typeface="Arial Black"/>
              </a:rPr>
              <a:t>Règlementation UE</a:t>
            </a:r>
            <a:endParaRPr dirty="0">
              <a:solidFill>
                <a:schemeClr val="bg2"/>
              </a:solidFill>
            </a:endParaRPr>
          </a:p>
        </p:txBody>
      </p:sp>
      <p:sp>
        <p:nvSpPr>
          <p:cNvPr id="1023" name="Google Shape;1023;p6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62</a:t>
            </a:fld>
            <a:endParaRPr dirty="0">
              <a:solidFill>
                <a:schemeClr val="bg2"/>
              </a:solidFill>
            </a:endParaRPr>
          </a:p>
        </p:txBody>
      </p:sp>
      <p:sp>
        <p:nvSpPr>
          <p:cNvPr id="1024" name="Google Shape;1024;p61"/>
          <p:cNvSpPr txBox="1"/>
          <p:nvPr/>
        </p:nvSpPr>
        <p:spPr>
          <a:xfrm>
            <a:off x="838200" y="3429000"/>
            <a:ext cx="10777284" cy="1210189"/>
          </a:xfrm>
          <a:prstGeom prst="rect">
            <a:avLst/>
          </a:prstGeom>
          <a:noFill/>
          <a:ln>
            <a:noFill/>
          </a:ln>
        </p:spPr>
        <p:txBody>
          <a:bodyPr spcFirstLastPara="1" wrap="square" lIns="91425" tIns="45700" rIns="91425" bIns="45700" anchor="ctr" anchorCtr="0">
            <a:noAutofit/>
          </a:bodyPr>
          <a:lstStyle/>
          <a:p>
            <a:pPr marR="0" lvl="0" algn="just" rtl="0">
              <a:lnSpc>
                <a:spcPct val="100000"/>
              </a:lnSpc>
              <a:spcBef>
                <a:spcPts val="0"/>
              </a:spcBef>
              <a:spcAft>
                <a:spcPts val="0"/>
              </a:spcAft>
              <a:buClr>
                <a:schemeClr val="bg2"/>
              </a:buClr>
              <a:buSzPts val="2160"/>
            </a:pPr>
            <a:r>
              <a:rPr lang="fr-FR" sz="1800" b="1" i="0" u="none" strike="noStrike" cap="none" dirty="0">
                <a:solidFill>
                  <a:schemeClr val="bg2"/>
                </a:solidFill>
                <a:latin typeface="Arial"/>
                <a:ea typeface="Arial"/>
                <a:cs typeface="Arial"/>
                <a:sym typeface="Arial"/>
              </a:rPr>
              <a:t>Article 16 de la réglementation UE </a:t>
            </a:r>
            <a:r>
              <a:rPr lang="fr-FR" sz="1800" b="0" i="0" u="none" strike="noStrike" cap="none" dirty="0">
                <a:solidFill>
                  <a:schemeClr val="bg2"/>
                </a:solidFill>
                <a:latin typeface="Arial"/>
                <a:ea typeface="Arial"/>
                <a:cs typeface="Arial"/>
                <a:sym typeface="Arial"/>
              </a:rPr>
              <a:t>permettra de continuer à pratiquer suivant des règles nationales au-delà du 1</a:t>
            </a:r>
            <a:r>
              <a:rPr lang="fr-FR" sz="1800" b="0" i="0" u="none" strike="noStrike" cap="none" baseline="30000" dirty="0">
                <a:solidFill>
                  <a:schemeClr val="bg2"/>
                </a:solidFill>
                <a:latin typeface="Arial"/>
                <a:ea typeface="Arial"/>
                <a:cs typeface="Arial"/>
                <a:sym typeface="Arial"/>
              </a:rPr>
              <a:t>er</a:t>
            </a:r>
            <a:r>
              <a:rPr lang="fr-FR" sz="1800" b="0" i="0" u="none" strike="noStrike" cap="none" dirty="0">
                <a:solidFill>
                  <a:schemeClr val="bg2"/>
                </a:solidFill>
                <a:latin typeface="Arial"/>
                <a:ea typeface="Arial"/>
                <a:cs typeface="Arial"/>
                <a:sym typeface="Arial"/>
              </a:rPr>
              <a:t> janvier 2023.</a:t>
            </a:r>
            <a:endParaRPr sz="1400" b="0" i="0" u="none" strike="noStrike" cap="none" dirty="0">
              <a:solidFill>
                <a:schemeClr val="bg2"/>
              </a:solidFill>
              <a:latin typeface="Arial"/>
              <a:ea typeface="Arial"/>
              <a:cs typeface="Arial"/>
              <a:sym typeface="Arial"/>
            </a:endParaRPr>
          </a:p>
          <a:p>
            <a:pPr marR="0" lvl="0" algn="just" rtl="0">
              <a:lnSpc>
                <a:spcPct val="100000"/>
              </a:lnSpc>
              <a:spcBef>
                <a:spcPts val="4000"/>
              </a:spcBef>
              <a:spcAft>
                <a:spcPts val="0"/>
              </a:spcAft>
              <a:buClr>
                <a:schemeClr val="bg2"/>
              </a:buClr>
              <a:buSzPts val="2160"/>
            </a:pPr>
            <a:r>
              <a:rPr lang="fr-FR" sz="1800" b="1" i="0" u="none" strike="noStrike" cap="none" dirty="0">
                <a:solidFill>
                  <a:schemeClr val="bg2"/>
                </a:solidFill>
                <a:latin typeface="Arial"/>
                <a:ea typeface="Arial"/>
                <a:cs typeface="Arial"/>
                <a:sym typeface="Arial"/>
              </a:rPr>
              <a:t>Nouvel arrêté aéromodélisme publié fin de l’année 2022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Mise en place des autorisations d’exploitation article 16 règlement UE :</a:t>
            </a:r>
            <a:endParaRPr sz="1400" b="0" i="0" u="none" strike="noStrike" cap="none" dirty="0">
              <a:solidFill>
                <a:schemeClr val="bg2"/>
              </a:solidFill>
              <a:latin typeface="Arial"/>
              <a:ea typeface="Arial"/>
              <a:cs typeface="Arial"/>
              <a:sym typeface="Arial"/>
            </a:endParaRPr>
          </a:p>
          <a:p>
            <a:pPr marL="1149350" marR="0" lvl="2" indent="-285750" algn="just" rtl="0">
              <a:lnSpc>
                <a:spcPct val="100000"/>
              </a:lnSpc>
              <a:spcBef>
                <a:spcPts val="12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Demandé par la FFAM pour l’ensemble des clubs affiliés (pas de démarche à faire par les clubs)</a:t>
            </a:r>
            <a:endParaRPr sz="1400" b="0" i="0" u="none" strike="noStrike" cap="none" dirty="0">
              <a:solidFill>
                <a:schemeClr val="bg2"/>
              </a:solidFill>
              <a:latin typeface="Arial"/>
              <a:ea typeface="Arial"/>
              <a:cs typeface="Arial"/>
              <a:sym typeface="Arial"/>
            </a:endParaRPr>
          </a:p>
          <a:p>
            <a:pPr marL="1149350" marR="0" lvl="2" indent="-285750" algn="just" rtl="0">
              <a:lnSpc>
                <a:spcPct val="100000"/>
              </a:lnSpc>
              <a:spcBef>
                <a:spcPts val="1200"/>
              </a:spcBef>
              <a:spcAft>
                <a:spcPts val="0"/>
              </a:spcAft>
              <a:buClr>
                <a:schemeClr val="bg2"/>
              </a:buClr>
              <a:buSzPts val="2160"/>
              <a:buFont typeface="Arial"/>
              <a:buChar char="•"/>
            </a:pPr>
            <a:r>
              <a:rPr lang="fr-FR" sz="1800" b="0" i="0" u="sng" strike="noStrike" cap="none" dirty="0">
                <a:solidFill>
                  <a:schemeClr val="bg2"/>
                </a:solidFill>
                <a:latin typeface="Arial"/>
                <a:ea typeface="Arial"/>
                <a:cs typeface="Arial"/>
                <a:sym typeface="Arial"/>
              </a:rPr>
              <a:t>Quelques contrôles à effectuer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1581150" marR="0" lvl="3" indent="-285750" algn="just" rtl="0">
              <a:lnSpc>
                <a:spcPct val="100000"/>
              </a:lnSpc>
              <a:spcBef>
                <a:spcPts val="1200"/>
              </a:spcBef>
              <a:spcAft>
                <a:spcPts val="0"/>
              </a:spcAft>
              <a:buClr>
                <a:schemeClr val="bg2"/>
              </a:buClr>
              <a:buSzPts val="2160"/>
              <a:buFont typeface="Wingdings" pitchFamily="2" charset="2"/>
              <a:buChar char="Ø"/>
            </a:pPr>
            <a:r>
              <a:rPr lang="fr-FR" sz="1800" b="0" i="0" u="none" strike="noStrike" cap="none" dirty="0">
                <a:solidFill>
                  <a:schemeClr val="bg2"/>
                </a:solidFill>
                <a:latin typeface="Arial"/>
                <a:ea typeface="Arial"/>
                <a:cs typeface="Arial"/>
                <a:sym typeface="Arial"/>
              </a:rPr>
              <a:t>Obligation de vérification de suivi de la formation ;</a:t>
            </a:r>
            <a:endParaRPr sz="1400" b="0" i="0" u="none" strike="noStrike" cap="none" dirty="0">
              <a:solidFill>
                <a:schemeClr val="bg2"/>
              </a:solidFill>
              <a:latin typeface="Arial"/>
              <a:ea typeface="Arial"/>
              <a:cs typeface="Arial"/>
              <a:sym typeface="Arial"/>
            </a:endParaRPr>
          </a:p>
          <a:p>
            <a:pPr marL="1581150" marR="0" lvl="3" indent="-285750" algn="just" rtl="0">
              <a:lnSpc>
                <a:spcPct val="100000"/>
              </a:lnSpc>
              <a:spcBef>
                <a:spcPts val="1200"/>
              </a:spcBef>
              <a:spcAft>
                <a:spcPts val="0"/>
              </a:spcAft>
              <a:buClr>
                <a:schemeClr val="bg2"/>
              </a:buClr>
              <a:buSzPts val="2160"/>
              <a:buFont typeface="Wingdings" pitchFamily="2" charset="2"/>
              <a:buChar char="Ø"/>
            </a:pPr>
            <a:r>
              <a:rPr lang="fr-FR" sz="1800" b="0" i="0" u="none" strike="noStrike" cap="none" dirty="0">
                <a:solidFill>
                  <a:schemeClr val="bg2"/>
                </a:solidFill>
                <a:latin typeface="Arial"/>
                <a:ea typeface="Arial"/>
                <a:cs typeface="Arial"/>
                <a:sym typeface="Arial"/>
              </a:rPr>
              <a:t>Obligation de vérification de l’enregistrement comme exploitant d’UAS ;</a:t>
            </a:r>
            <a:endParaRPr sz="1400" b="0" i="0" u="none" strike="noStrike" cap="none" dirty="0">
              <a:solidFill>
                <a:schemeClr val="bg2"/>
              </a:solidFill>
              <a:latin typeface="Arial"/>
              <a:ea typeface="Arial"/>
              <a:cs typeface="Arial"/>
              <a:sym typeface="Arial"/>
            </a:endParaRPr>
          </a:p>
          <a:p>
            <a:pPr marL="1581150" marR="0" lvl="3" indent="-285750" algn="just" rtl="0">
              <a:lnSpc>
                <a:spcPct val="100000"/>
              </a:lnSpc>
              <a:spcBef>
                <a:spcPts val="1200"/>
              </a:spcBef>
              <a:spcAft>
                <a:spcPts val="0"/>
              </a:spcAft>
              <a:buClr>
                <a:schemeClr val="bg2"/>
              </a:buClr>
              <a:buSzPts val="2160"/>
              <a:buFont typeface="Wingdings" pitchFamily="2" charset="2"/>
              <a:buChar char="Ø"/>
            </a:pPr>
            <a:r>
              <a:rPr lang="fr-FR" sz="1800" b="0" i="0" u="none" strike="noStrike" cap="none" dirty="0">
                <a:solidFill>
                  <a:schemeClr val="bg2"/>
                </a:solidFill>
                <a:latin typeface="Arial"/>
                <a:ea typeface="Arial"/>
                <a:cs typeface="Arial"/>
                <a:sym typeface="Arial"/>
              </a:rPr>
              <a:t>Mise en place de déclaration d’incidents.</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29"/>
        <p:cNvGrpSpPr/>
        <p:nvPr/>
      </p:nvGrpSpPr>
      <p:grpSpPr>
        <a:xfrm>
          <a:off x="0" y="0"/>
          <a:ext cx="0" cy="0"/>
          <a:chOff x="0" y="0"/>
          <a:chExt cx="0" cy="0"/>
        </a:xfrm>
      </p:grpSpPr>
      <p:sp>
        <p:nvSpPr>
          <p:cNvPr id="1030" name="Google Shape;1030;p62"/>
          <p:cNvSpPr txBox="1">
            <a:spLocks noGrp="1"/>
          </p:cNvSpPr>
          <p:nvPr>
            <p:ph type="title"/>
          </p:nvPr>
        </p:nvSpPr>
        <p:spPr>
          <a:xfrm>
            <a:off x="969042" y="14456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Terrains répertoriés</a:t>
            </a:r>
            <a:br>
              <a:rPr lang="fr-FR" sz="44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Partage sociétés</a:t>
            </a:r>
            <a:endParaRPr sz="4400" b="1" i="0" u="none" strike="noStrike" cap="none" dirty="0">
              <a:solidFill>
                <a:schemeClr val="bg2"/>
              </a:solidFill>
              <a:latin typeface="Arial Black"/>
              <a:ea typeface="Arial Black"/>
              <a:cs typeface="Arial Black"/>
              <a:sym typeface="Arial Black"/>
            </a:endParaRPr>
          </a:p>
        </p:txBody>
      </p:sp>
      <p:sp>
        <p:nvSpPr>
          <p:cNvPr id="1031" name="Google Shape;1031;p6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63</a:t>
            </a:fld>
            <a:endParaRPr dirty="0">
              <a:solidFill>
                <a:schemeClr val="bg2"/>
              </a:solidFill>
            </a:endParaRPr>
          </a:p>
        </p:txBody>
      </p:sp>
      <p:sp>
        <p:nvSpPr>
          <p:cNvPr id="1032" name="Google Shape;1032;p62"/>
          <p:cNvSpPr txBox="1"/>
          <p:nvPr/>
        </p:nvSpPr>
        <p:spPr>
          <a:xfrm>
            <a:off x="838200" y="2823905"/>
            <a:ext cx="10777284" cy="1210189"/>
          </a:xfrm>
          <a:prstGeom prst="rect">
            <a:avLst/>
          </a:prstGeom>
          <a:noFill/>
          <a:ln>
            <a:noFill/>
          </a:ln>
        </p:spPr>
        <p:txBody>
          <a:bodyPr spcFirstLastPara="1" wrap="square" lIns="91425" tIns="45700" rIns="91425" bIns="45700" anchor="ctr" anchorCtr="0">
            <a:noAutofit/>
          </a:bodyPr>
          <a:lstStyle/>
          <a:p>
            <a:pPr marR="0" lvl="0" algn="just" rtl="0">
              <a:lnSpc>
                <a:spcPct val="100000"/>
              </a:lnSpc>
              <a:spcBef>
                <a:spcPts val="0"/>
              </a:spcBef>
              <a:spcAft>
                <a:spcPts val="0"/>
              </a:spcAft>
              <a:buClr>
                <a:schemeClr val="bg2"/>
              </a:buClr>
              <a:buSzPts val="2160"/>
            </a:pPr>
            <a:r>
              <a:rPr lang="fr-FR" sz="1800" b="1" i="0" u="none" strike="noStrike" cap="none" dirty="0">
                <a:solidFill>
                  <a:schemeClr val="bg2"/>
                </a:solidFill>
                <a:latin typeface="Arial"/>
                <a:ea typeface="Arial"/>
                <a:cs typeface="Arial"/>
                <a:sym typeface="Arial"/>
              </a:rPr>
              <a:t>Attention aux partages avec les sociétés privées qui vous sollicitent</a:t>
            </a:r>
            <a:r>
              <a:rPr lang="fr-FR" sz="1800" b="0" i="0" u="none" strike="noStrike" cap="none" dirty="0">
                <a:solidFill>
                  <a:schemeClr val="bg2"/>
                </a:solidFill>
                <a:latin typeface="Arial"/>
                <a:ea typeface="Arial"/>
                <a:cs typeface="Arial"/>
                <a:sym typeface="Arial"/>
              </a:rPr>
              <a:t>.</a:t>
            </a:r>
            <a:endParaRPr sz="1800" b="0" i="0" u="none" strike="noStrike" cap="none" dirty="0">
              <a:solidFill>
                <a:schemeClr val="bg2"/>
              </a:solidFill>
              <a:latin typeface="Arial"/>
              <a:ea typeface="Arial"/>
              <a:cs typeface="Arial"/>
              <a:sym typeface="Arial"/>
            </a:endParaRPr>
          </a:p>
          <a:p>
            <a:pPr marR="0" lvl="0" algn="just" rtl="0">
              <a:lnSpc>
                <a:spcPct val="100000"/>
              </a:lnSpc>
              <a:spcBef>
                <a:spcPts val="4000"/>
              </a:spcBef>
              <a:spcAft>
                <a:spcPts val="0"/>
              </a:spcAft>
              <a:buClr>
                <a:schemeClr val="bg2"/>
              </a:buClr>
              <a:buSzPts val="2160"/>
            </a:pPr>
            <a:r>
              <a:rPr lang="fr-FR" sz="1800" b="0" i="0" u="none" strike="noStrike" cap="none" dirty="0">
                <a:solidFill>
                  <a:schemeClr val="bg2"/>
                </a:solidFill>
                <a:latin typeface="Arial"/>
                <a:ea typeface="Arial"/>
                <a:cs typeface="Arial"/>
                <a:sym typeface="Arial"/>
              </a:rPr>
              <a:t>Mémo sur l’utilisation des sites aéromodélismes par des sociétés privées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Possibilité de donner l’autorisation pour utilisation du vol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Autorisation de l’utilisation de l’espace aérien uniquement par la DGAC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8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Pas de délivrance de licence FFAM pour utilisation professionnelle.</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p63"/>
          <p:cNvSpPr txBox="1">
            <a:spLocks noGrp="1"/>
          </p:cNvSpPr>
          <p:nvPr>
            <p:ph type="title"/>
          </p:nvPr>
        </p:nvSpPr>
        <p:spPr>
          <a:xfrm>
            <a:off x="969042" y="14456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Terrains répertoriés</a:t>
            </a:r>
            <a:br>
              <a:rPr lang="fr-FR" sz="44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Une clé de simplification !</a:t>
            </a:r>
            <a:endParaRPr sz="4400" b="1" i="0" u="none" strike="noStrike" cap="none" dirty="0">
              <a:solidFill>
                <a:schemeClr val="bg2"/>
              </a:solidFill>
              <a:latin typeface="Arial Black"/>
              <a:ea typeface="Arial Black"/>
              <a:cs typeface="Arial Black"/>
              <a:sym typeface="Arial Black"/>
            </a:endParaRPr>
          </a:p>
        </p:txBody>
      </p:sp>
      <p:sp>
        <p:nvSpPr>
          <p:cNvPr id="1039" name="Google Shape;1039;p6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64</a:t>
            </a:fld>
            <a:endParaRPr dirty="0">
              <a:solidFill>
                <a:schemeClr val="bg2"/>
              </a:solidFill>
            </a:endParaRPr>
          </a:p>
        </p:txBody>
      </p:sp>
      <p:sp>
        <p:nvSpPr>
          <p:cNvPr id="1040" name="Google Shape;1040;p63"/>
          <p:cNvSpPr txBox="1"/>
          <p:nvPr/>
        </p:nvSpPr>
        <p:spPr>
          <a:xfrm>
            <a:off x="707358" y="3004659"/>
            <a:ext cx="10777284" cy="1210189"/>
          </a:xfrm>
          <a:prstGeom prst="rect">
            <a:avLst/>
          </a:prstGeom>
          <a:noFill/>
          <a:ln>
            <a:noFill/>
          </a:ln>
        </p:spPr>
        <p:txBody>
          <a:bodyPr spcFirstLastPara="1" wrap="square" lIns="91425" tIns="45700" rIns="91425" bIns="45700" anchor="ctr" anchorCtr="0">
            <a:noAutofit/>
          </a:bodyPr>
          <a:lstStyle/>
          <a:p>
            <a:pPr marL="606854" marR="0" lvl="0" indent="-606854" algn="just" rtl="0">
              <a:lnSpc>
                <a:spcPct val="100000"/>
              </a:lnSpc>
              <a:spcBef>
                <a:spcPts val="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Il est donc </a:t>
            </a:r>
            <a:r>
              <a:rPr lang="fr-FR" sz="1800" b="1" i="0" u="none" strike="noStrike" cap="none" dirty="0">
                <a:solidFill>
                  <a:schemeClr val="bg2"/>
                </a:solidFill>
                <a:latin typeface="Arial"/>
                <a:ea typeface="Arial"/>
                <a:cs typeface="Arial"/>
                <a:sym typeface="Arial"/>
              </a:rPr>
              <a:t>importantissime</a:t>
            </a:r>
            <a:r>
              <a:rPr lang="fr-FR" sz="1800" b="0" i="0" u="none" strike="noStrike" cap="none" dirty="0">
                <a:solidFill>
                  <a:schemeClr val="bg2"/>
                </a:solidFill>
                <a:latin typeface="Arial"/>
                <a:ea typeface="Arial"/>
                <a:cs typeface="Arial"/>
                <a:sym typeface="Arial"/>
              </a:rPr>
              <a:t> de faire répertorier les terrains d’évolutions qui rassemblent des aéromodélistes. Sur ces terrains les contraintes sont allégées =&gt; </a:t>
            </a:r>
            <a:r>
              <a:rPr lang="fr-FR" sz="1800" b="0" i="1" u="none" strike="noStrike" cap="none" dirty="0">
                <a:solidFill>
                  <a:schemeClr val="bg2"/>
                </a:solidFill>
                <a:latin typeface="Arial"/>
                <a:ea typeface="Arial"/>
                <a:cs typeface="Arial"/>
                <a:sym typeface="Arial"/>
              </a:rPr>
              <a:t>pas de signalement électronique ou numérique</a:t>
            </a:r>
            <a:r>
              <a:rPr lang="fr-FR" sz="1800" b="0" i="0" u="none" strike="noStrike" cap="none" dirty="0">
                <a:solidFill>
                  <a:schemeClr val="bg2"/>
                </a:solidFill>
                <a:latin typeface="Arial"/>
                <a:ea typeface="Arial"/>
                <a:cs typeface="Arial"/>
                <a:sym typeface="Arial"/>
              </a:rPr>
              <a:t>.</a:t>
            </a:r>
            <a:endParaRPr sz="1800" b="0" i="0" u="none" strike="noStrike" cap="none" dirty="0">
              <a:solidFill>
                <a:schemeClr val="bg2"/>
              </a:solidFill>
              <a:latin typeface="Arial"/>
              <a:ea typeface="Arial"/>
              <a:cs typeface="Arial"/>
              <a:sym typeface="Arial"/>
            </a:endParaRPr>
          </a:p>
          <a:p>
            <a:pPr marL="606854" marR="0" lvl="0" indent="-606854" algn="just" rtl="0">
              <a:lnSpc>
                <a:spcPct val="100000"/>
              </a:lnSpc>
              <a:spcBef>
                <a:spcPts val="4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Les sites peuvent être répertoriés sous compétence clubs, ou LAM, ou FFAM selon le degré d’importance et de fréquentation.</a:t>
            </a:r>
            <a:endParaRPr sz="1800" b="0" i="1" u="none" strike="noStrike" cap="none" dirty="0">
              <a:solidFill>
                <a:schemeClr val="bg2"/>
              </a:solidFill>
              <a:latin typeface="Arial"/>
              <a:ea typeface="Arial"/>
              <a:cs typeface="Arial"/>
              <a:sym typeface="Arial"/>
            </a:endParaRPr>
          </a:p>
          <a:p>
            <a:pPr marL="606854" marR="0" lvl="0" indent="-606854" algn="just" rtl="0">
              <a:lnSpc>
                <a:spcPct val="100000"/>
              </a:lnSpc>
              <a:spcBef>
                <a:spcPts val="400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Les représentants CCRAGALS </a:t>
            </a:r>
            <a:r>
              <a:rPr lang="fr-FR" sz="1800" b="0" i="0" u="none" strike="noStrike" cap="none" dirty="0">
                <a:solidFill>
                  <a:schemeClr val="bg2"/>
                </a:solidFill>
                <a:latin typeface="Arial"/>
                <a:ea typeface="Arial"/>
                <a:cs typeface="Arial"/>
                <a:sym typeface="Arial"/>
              </a:rPr>
              <a:t>sont là pour aider les clubs à faire les déclarations de terrains.</a:t>
            </a:r>
            <a:endParaRPr sz="1800" b="0" i="1" u="none" strike="noStrike" cap="none" dirty="0">
              <a:solidFill>
                <a:schemeClr val="bg2"/>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64"/>
          <p:cNvSpPr txBox="1">
            <a:spLocks noGrp="1"/>
          </p:cNvSpPr>
          <p:nvPr>
            <p:ph type="title"/>
          </p:nvPr>
        </p:nvSpPr>
        <p:spPr>
          <a:xfrm>
            <a:off x="969042" y="144565"/>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Vos terrains d’évolution</a:t>
            </a:r>
            <a:endParaRPr dirty="0">
              <a:solidFill>
                <a:schemeClr val="bg2"/>
              </a:solidFill>
            </a:endParaRPr>
          </a:p>
        </p:txBody>
      </p:sp>
      <p:sp>
        <p:nvSpPr>
          <p:cNvPr id="1047" name="Google Shape;1047;p6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65</a:t>
            </a:fld>
            <a:endParaRPr dirty="0">
              <a:solidFill>
                <a:schemeClr val="bg2"/>
              </a:solidFill>
            </a:endParaRPr>
          </a:p>
        </p:txBody>
      </p:sp>
      <p:sp>
        <p:nvSpPr>
          <p:cNvPr id="1048" name="Google Shape;1048;p64"/>
          <p:cNvSpPr txBox="1"/>
          <p:nvPr/>
        </p:nvSpPr>
        <p:spPr>
          <a:xfrm>
            <a:off x="707358" y="3133865"/>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C’est le terrain de pratique de vos adhérents : faites tout pour le pérenniser.</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35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Il faut qu’il soit déclaré et répertorié auprès des services de l’Etat · DSAC, etc… C’est hyper important ! </a:t>
            </a:r>
            <a:r>
              <a:rPr lang="fr-FR" sz="1800" b="0" i="1" u="none" strike="noStrike" cap="none" dirty="0">
                <a:solidFill>
                  <a:schemeClr val="bg2"/>
                </a:solidFill>
                <a:latin typeface="Arial"/>
                <a:ea typeface="Arial"/>
                <a:cs typeface="Arial"/>
                <a:sym typeface="Arial"/>
              </a:rPr>
              <a:t>Loi drones… ! </a:t>
            </a:r>
            <a:r>
              <a:rPr lang="fr-FR" sz="1800" b="1" i="0" u="sng" strike="noStrike" cap="none" dirty="0">
                <a:solidFill>
                  <a:schemeClr val="bg2"/>
                </a:solidFill>
                <a:latin typeface="Arial"/>
                <a:ea typeface="Arial"/>
                <a:cs typeface="Arial"/>
                <a:sym typeface="Arial"/>
              </a:rPr>
              <a:t>Les représentants CCRAGALS sont là pour vous aide</a:t>
            </a:r>
            <a:r>
              <a:rPr lang="fr-FR" sz="1800" b="0" i="0" u="sng" strike="noStrike" cap="none" dirty="0">
                <a:solidFill>
                  <a:schemeClr val="bg2"/>
                </a:solidFill>
                <a:latin typeface="Arial"/>
                <a:ea typeface="Arial"/>
                <a:cs typeface="Arial"/>
                <a:sym typeface="Arial"/>
              </a:rPr>
              <a:t>r.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3500"/>
              </a:spcBef>
              <a:spcAft>
                <a:spcPts val="0"/>
              </a:spcAft>
              <a:buClr>
                <a:srgbClr val="000000"/>
              </a:buClr>
              <a:buSzPts val="1800"/>
              <a:buFont typeface="Arial"/>
              <a:buNone/>
            </a:pPr>
            <a:r>
              <a:rPr lang="fr-FR" sz="1800" b="1" i="0" u="none" strike="noStrike" cap="none" dirty="0">
                <a:solidFill>
                  <a:schemeClr val="bg2"/>
                </a:solidFill>
                <a:latin typeface="Arial"/>
                <a:ea typeface="Arial"/>
                <a:cs typeface="Arial"/>
                <a:sym typeface="Arial"/>
              </a:rPr>
              <a:t>Il vous faut un acte officialisant son occupation (bail écrit, autorisation d’utilisation, convention…). Il vous faut le protéger en entretenant des relations amicales avec le voisinage, les autorités…</a:t>
            </a:r>
            <a:endParaRPr sz="1800" b="1" i="0" u="none" strike="noStrike" cap="none" dirty="0">
              <a:solidFill>
                <a:schemeClr val="bg2"/>
              </a:solidFill>
              <a:latin typeface="Arial"/>
              <a:ea typeface="Arial"/>
              <a:cs typeface="Arial"/>
              <a:sym typeface="Arial"/>
            </a:endParaRPr>
          </a:p>
          <a:p>
            <a:pPr marL="0" marR="0" lvl="0" indent="0" algn="just" rtl="0">
              <a:lnSpc>
                <a:spcPct val="100000"/>
              </a:lnSpc>
              <a:spcBef>
                <a:spcPts val="35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Désamorcer au plus vite les conflits potentiels notamment en matière de bruit et de nuisances éventuelles.</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35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Informer les visiteurs des conditions de fréquentations de votre terrain =&gt; </a:t>
            </a:r>
            <a:r>
              <a:rPr lang="fr-FR" sz="1800" b="0" i="1" u="none" strike="noStrike" cap="none" dirty="0">
                <a:solidFill>
                  <a:schemeClr val="bg2"/>
                </a:solidFill>
                <a:latin typeface="Arial"/>
                <a:ea typeface="Arial"/>
                <a:cs typeface="Arial"/>
                <a:sym typeface="Arial"/>
              </a:rPr>
              <a:t>Panneaux d’information</a:t>
            </a:r>
            <a:r>
              <a:rPr lang="fr-FR" sz="1800" b="0" i="0" u="none" strike="noStrike" cap="none" dirty="0">
                <a:solidFill>
                  <a:schemeClr val="bg2"/>
                </a:solidFill>
                <a:latin typeface="Arial"/>
                <a:ea typeface="Arial"/>
                <a:cs typeface="Arial"/>
                <a:sym typeface="Arial"/>
              </a:rPr>
              <a:t>.</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53"/>
        <p:cNvGrpSpPr/>
        <p:nvPr/>
      </p:nvGrpSpPr>
      <p:grpSpPr>
        <a:xfrm>
          <a:off x="0" y="0"/>
          <a:ext cx="0" cy="0"/>
          <a:chOff x="0" y="0"/>
          <a:chExt cx="0" cy="0"/>
        </a:xfrm>
      </p:grpSpPr>
      <p:sp>
        <p:nvSpPr>
          <p:cNvPr id="1054" name="Google Shape;1054;p65"/>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Arrêté manifestation</a:t>
            </a:r>
            <a:endParaRPr dirty="0">
              <a:solidFill>
                <a:schemeClr val="bg2"/>
              </a:solidFill>
            </a:endParaRPr>
          </a:p>
        </p:txBody>
      </p:sp>
      <p:sp>
        <p:nvSpPr>
          <p:cNvPr id="1055" name="Google Shape;1055;p6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66</a:t>
            </a:fld>
            <a:endParaRPr dirty="0">
              <a:solidFill>
                <a:schemeClr val="bg2"/>
              </a:solidFill>
            </a:endParaRPr>
          </a:p>
        </p:txBody>
      </p:sp>
      <p:sp>
        <p:nvSpPr>
          <p:cNvPr id="1056" name="Google Shape;1056;p65"/>
          <p:cNvSpPr txBox="1"/>
          <p:nvPr/>
        </p:nvSpPr>
        <p:spPr>
          <a:xfrm>
            <a:off x="707358" y="3144497"/>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Nouvel arrêté manifestation du 10 novembre 2021 (modifié en 2022) remplace l’arrêté de 1996 </a:t>
            </a:r>
            <a:r>
              <a:rPr lang="fr-FR" sz="1800" b="1"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1424939" marR="0" lvl="2" indent="-561339" algn="just" rtl="0">
              <a:lnSpc>
                <a:spcPct val="100000"/>
              </a:lnSpc>
              <a:spcBef>
                <a:spcPts val="4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Introduction de la notion de JPO (Journée Portes Ouvertes) non soumise à autorisation préfectorale.</a:t>
            </a:r>
            <a:endParaRPr sz="1400" b="0" i="0" u="none" strike="noStrike" cap="none" dirty="0">
              <a:solidFill>
                <a:schemeClr val="bg2"/>
              </a:solidFill>
              <a:latin typeface="Arial"/>
              <a:ea typeface="Arial"/>
              <a:cs typeface="Arial"/>
              <a:sym typeface="Arial"/>
            </a:endParaRPr>
          </a:p>
          <a:p>
            <a:pPr marL="1424939" marR="0" lvl="2" indent="-561339" algn="just" rtl="0">
              <a:lnSpc>
                <a:spcPct val="100000"/>
              </a:lnSpc>
              <a:spcBef>
                <a:spcPts val="4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Exclusion des compétitions de la nécessité de déclaration en préfecture y compris lors d’appel au public.</a:t>
            </a:r>
            <a:endParaRPr sz="1400" b="0" i="0" u="none" strike="noStrike" cap="none" dirty="0">
              <a:solidFill>
                <a:schemeClr val="bg2"/>
              </a:solidFill>
              <a:latin typeface="Arial"/>
              <a:ea typeface="Arial"/>
              <a:cs typeface="Arial"/>
              <a:sym typeface="Arial"/>
            </a:endParaRPr>
          </a:p>
          <a:p>
            <a:pPr marL="1424939" marR="0" lvl="2" indent="-561339" algn="just" rtl="0">
              <a:lnSpc>
                <a:spcPct val="100000"/>
              </a:lnSpc>
              <a:spcBef>
                <a:spcPts val="4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Introduction des SAPA et des SAPA Intérieur.</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061"/>
        <p:cNvGrpSpPr/>
        <p:nvPr/>
      </p:nvGrpSpPr>
      <p:grpSpPr>
        <a:xfrm>
          <a:off x="0" y="0"/>
          <a:ext cx="0" cy="0"/>
          <a:chOff x="0" y="0"/>
          <a:chExt cx="0" cy="0"/>
        </a:xfrm>
      </p:grpSpPr>
      <p:sp>
        <p:nvSpPr>
          <p:cNvPr id="1062" name="Google Shape;1062;p66"/>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Journées Portes Ouvertes </a:t>
            </a:r>
            <a:br>
              <a:rPr lang="fr-FR" sz="44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(JPO)</a:t>
            </a:r>
            <a:endParaRPr sz="4400" b="1" i="0" u="none" strike="noStrike" cap="none" dirty="0">
              <a:solidFill>
                <a:schemeClr val="bg2"/>
              </a:solidFill>
              <a:latin typeface="Arial Black"/>
              <a:ea typeface="Arial Black"/>
              <a:cs typeface="Arial Black"/>
              <a:sym typeface="Arial Black"/>
            </a:endParaRPr>
          </a:p>
        </p:txBody>
      </p:sp>
      <p:sp>
        <p:nvSpPr>
          <p:cNvPr id="1063" name="Google Shape;1063;p6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67</a:t>
            </a:fld>
            <a:endParaRPr dirty="0">
              <a:solidFill>
                <a:schemeClr val="bg2"/>
              </a:solidFill>
            </a:endParaRPr>
          </a:p>
        </p:txBody>
      </p:sp>
      <p:sp>
        <p:nvSpPr>
          <p:cNvPr id="1064" name="Google Shape;1064;p66"/>
          <p:cNvSpPr txBox="1"/>
          <p:nvPr/>
        </p:nvSpPr>
        <p:spPr>
          <a:xfrm>
            <a:off x="707358" y="3144497"/>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Un des points les plus importants de ce texte concerne les Journées Portes Ouvertes en aéromodélisme.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Possibilité pour l’ensemble des clubs d’organiser des Journées Portes Ouvertes pour faire découvrir au plus grand nombre notre activité en faisant appel au public et </a:t>
            </a:r>
            <a:r>
              <a:rPr lang="fr-FR" sz="1800" b="1" i="0" u="none" strike="noStrike" cap="none" dirty="0">
                <a:solidFill>
                  <a:schemeClr val="bg2"/>
                </a:solidFill>
                <a:latin typeface="Arial"/>
                <a:ea typeface="Arial"/>
                <a:cs typeface="Arial"/>
                <a:sym typeface="Arial"/>
              </a:rPr>
              <a:t>sans avoir à faire de dossier d’autorisation préfectorale</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2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Cependant, </a:t>
            </a:r>
            <a:r>
              <a:rPr lang="fr-FR" sz="1800" b="1" i="0" u="none" strike="noStrike" cap="none" dirty="0">
                <a:solidFill>
                  <a:schemeClr val="bg2"/>
                </a:solidFill>
                <a:latin typeface="Arial"/>
                <a:ea typeface="Arial"/>
                <a:cs typeface="Arial"/>
                <a:sym typeface="Arial"/>
              </a:rPr>
              <a:t>quelques règles sont à respecter durant ces Journées Portes Ouvertes</a:t>
            </a:r>
            <a:r>
              <a:rPr lang="fr-FR" sz="1800" b="0" i="0" u="none" strike="noStrike" cap="none" dirty="0">
                <a:solidFill>
                  <a:schemeClr val="bg2"/>
                </a:solidFill>
                <a:latin typeface="Arial"/>
                <a:ea typeface="Arial"/>
                <a:cs typeface="Arial"/>
                <a:sym typeface="Arial"/>
              </a:rPr>
              <a:t>. Elles doivent :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se dérouler sur un terrain déclaré (AIP) par une association affiliée à la fédération ou avec un </a:t>
            </a:r>
            <a:r>
              <a:rPr lang="fr-FR" sz="1800" b="0" i="0" u="none" strike="noStrike" cap="none" dirty="0" err="1">
                <a:solidFill>
                  <a:schemeClr val="bg2"/>
                </a:solidFill>
                <a:latin typeface="Arial"/>
                <a:ea typeface="Arial"/>
                <a:cs typeface="Arial"/>
                <a:sym typeface="Arial"/>
              </a:rPr>
              <a:t>Notam</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ne pas nécessiter de coordination particulière ; </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ne pas constituer un spectacle. </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069"/>
        <p:cNvGrpSpPr/>
        <p:nvPr/>
      </p:nvGrpSpPr>
      <p:grpSpPr>
        <a:xfrm>
          <a:off x="0" y="0"/>
          <a:ext cx="0" cy="0"/>
          <a:chOff x="0" y="0"/>
          <a:chExt cx="0" cy="0"/>
        </a:xfrm>
      </p:grpSpPr>
      <p:sp>
        <p:nvSpPr>
          <p:cNvPr id="1070" name="Google Shape;1070;p67"/>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Journées Portes Ouvertes </a:t>
            </a:r>
            <a:br>
              <a:rPr lang="fr-FR" sz="4400" b="1" i="0" u="none" strike="noStrike" cap="none" dirty="0">
                <a:solidFill>
                  <a:schemeClr val="bg2"/>
                </a:solidFill>
                <a:latin typeface="Arial Black"/>
                <a:ea typeface="Arial Black"/>
                <a:cs typeface="Arial Black"/>
                <a:sym typeface="Arial Black"/>
              </a:rPr>
            </a:br>
            <a:r>
              <a:rPr lang="fr-FR" sz="4000" b="1" i="0" u="none" strike="noStrike" cap="none" dirty="0">
                <a:solidFill>
                  <a:schemeClr val="bg2"/>
                </a:solidFill>
                <a:latin typeface="Arial Black"/>
                <a:ea typeface="Arial Black"/>
                <a:cs typeface="Arial Black"/>
                <a:sym typeface="Arial Black"/>
              </a:rPr>
              <a:t>(JPO)</a:t>
            </a:r>
            <a:endParaRPr sz="4400" b="1" i="0" u="none" strike="noStrike" cap="none" dirty="0">
              <a:solidFill>
                <a:schemeClr val="bg2"/>
              </a:solidFill>
              <a:latin typeface="Arial Black"/>
              <a:ea typeface="Arial Black"/>
              <a:cs typeface="Arial Black"/>
              <a:sym typeface="Arial Black"/>
            </a:endParaRPr>
          </a:p>
        </p:txBody>
      </p:sp>
      <p:sp>
        <p:nvSpPr>
          <p:cNvPr id="1071" name="Google Shape;1071;p6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68</a:t>
            </a:fld>
            <a:endParaRPr dirty="0">
              <a:solidFill>
                <a:schemeClr val="bg2"/>
              </a:solidFill>
            </a:endParaRPr>
          </a:p>
        </p:txBody>
      </p:sp>
      <p:sp>
        <p:nvSpPr>
          <p:cNvPr id="1072" name="Google Shape;1072;p67"/>
          <p:cNvSpPr txBox="1"/>
          <p:nvPr/>
        </p:nvSpPr>
        <p:spPr>
          <a:xfrm>
            <a:off x="707358" y="3144497"/>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Une Journée Portes Ouvertes n’est donc pas un interclub durant lequel un appel au public peut être effectué, ni un spectacle d’aéromodélisme pour lequel l’organisateur n’a pas envie de préparer un dossier préfectoral !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Une Journée Portes Ouvertes est donc là pour faire connaitre notre activité, montrer les infrastructures du club et par exemple faire des séances de découverte en double commande.</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 </a:t>
            </a:r>
            <a:r>
              <a:rPr lang="fr-FR" sz="1800" b="1" i="0" u="none" strike="noStrike" cap="none" dirty="0">
                <a:solidFill>
                  <a:schemeClr val="bg2"/>
                </a:solidFill>
                <a:latin typeface="Arial"/>
                <a:ea typeface="Arial"/>
                <a:cs typeface="Arial"/>
                <a:sym typeface="Arial"/>
              </a:rPr>
              <a:t>QPDD est nécessaire pour participer à une JPO</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 contrat d’assurance FFAM exige la QPDD puisqu’il y a appel au public.</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68"/>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600"/>
              <a:buFont typeface="Arial Black"/>
              <a:buNone/>
            </a:pPr>
            <a:r>
              <a:rPr lang="fr-FR" sz="3600" b="1" i="0" u="none" strike="noStrike" cap="none" dirty="0">
                <a:solidFill>
                  <a:schemeClr val="bg2"/>
                </a:solidFill>
                <a:latin typeface="Arial Black"/>
                <a:ea typeface="Arial Black"/>
                <a:cs typeface="Arial Black"/>
                <a:sym typeface="Arial Black"/>
              </a:rPr>
              <a:t>Spectacles Aériens Publics d’Aéromodélisme (SAPA et SAPA </a:t>
            </a:r>
            <a:r>
              <a:rPr lang="fr-FR" sz="3600" b="1" i="0" u="none" strike="noStrike" cap="none" dirty="0" err="1">
                <a:solidFill>
                  <a:schemeClr val="bg2"/>
                </a:solidFill>
                <a:latin typeface="Arial Black"/>
                <a:ea typeface="Arial Black"/>
                <a:cs typeface="Arial Black"/>
                <a:sym typeface="Arial Black"/>
              </a:rPr>
              <a:t>int</a:t>
            </a:r>
            <a:r>
              <a:rPr lang="fr-FR" sz="3600" b="1" i="0" u="none" strike="noStrike" cap="none" dirty="0">
                <a:solidFill>
                  <a:schemeClr val="bg2"/>
                </a:solidFill>
                <a:latin typeface="Arial Black"/>
                <a:ea typeface="Arial Black"/>
                <a:cs typeface="Arial Black"/>
                <a:sym typeface="Arial Black"/>
              </a:rPr>
              <a:t>)</a:t>
            </a:r>
            <a:endParaRPr dirty="0">
              <a:solidFill>
                <a:schemeClr val="bg2"/>
              </a:solidFill>
            </a:endParaRPr>
          </a:p>
        </p:txBody>
      </p:sp>
      <p:sp>
        <p:nvSpPr>
          <p:cNvPr id="1079" name="Google Shape;1079;p6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69</a:t>
            </a:fld>
            <a:endParaRPr dirty="0">
              <a:solidFill>
                <a:schemeClr val="bg2"/>
              </a:solidFill>
            </a:endParaRPr>
          </a:p>
        </p:txBody>
      </p:sp>
      <p:sp>
        <p:nvSpPr>
          <p:cNvPr id="1080" name="Google Shape;1080;p68"/>
          <p:cNvSpPr txBox="1"/>
          <p:nvPr/>
        </p:nvSpPr>
        <p:spPr>
          <a:xfrm>
            <a:off x="875477" y="1630727"/>
            <a:ext cx="10777284" cy="3596545"/>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Dans les textes, la demande n’est pas forcément plus complexe que ce qui se faisait par le passé.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 nouveau document </a:t>
            </a:r>
            <a:r>
              <a:rPr lang="fr-FR" sz="1800" b="0" i="0" u="none" strike="noStrike" cap="none" dirty="0" err="1">
                <a:solidFill>
                  <a:schemeClr val="bg2"/>
                </a:solidFill>
                <a:latin typeface="Arial"/>
                <a:ea typeface="Arial"/>
                <a:cs typeface="Arial"/>
                <a:sym typeface="Arial"/>
              </a:rPr>
              <a:t>Cerfa</a:t>
            </a:r>
            <a:r>
              <a:rPr lang="fr-FR" sz="1800" b="0" i="0" u="none" strike="noStrike" cap="none" dirty="0">
                <a:solidFill>
                  <a:schemeClr val="bg2"/>
                </a:solidFill>
                <a:latin typeface="Arial"/>
                <a:ea typeface="Arial"/>
                <a:cs typeface="Arial"/>
                <a:sym typeface="Arial"/>
              </a:rPr>
              <a:t> est demandé, dans lequel l’organisateur décrit brièvement ce qu’il va faire, qui seront les directeurs des vols, et transmet les documents que nombreux organisateurs de spectacles publics connaissent, comme les plans de situation.</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L’ensemble est envoyé 45 jours avant la manifestation.</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85"/>
        <p:cNvGrpSpPr/>
        <p:nvPr/>
      </p:nvGrpSpPr>
      <p:grpSpPr>
        <a:xfrm>
          <a:off x="0" y="0"/>
          <a:ext cx="0" cy="0"/>
          <a:chOff x="0" y="0"/>
          <a:chExt cx="0" cy="0"/>
        </a:xfrm>
      </p:grpSpPr>
      <p:sp>
        <p:nvSpPr>
          <p:cNvPr id="1086" name="Google Shape;1086;p69"/>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3600"/>
              <a:buFont typeface="Arial Black"/>
              <a:buNone/>
            </a:pPr>
            <a:r>
              <a:rPr lang="fr-FR" sz="3600" b="1" i="0" u="none" strike="noStrike" cap="none" dirty="0">
                <a:solidFill>
                  <a:schemeClr val="bg2"/>
                </a:solidFill>
                <a:latin typeface="Arial Black"/>
                <a:ea typeface="Arial Black"/>
                <a:cs typeface="Arial Black"/>
                <a:sym typeface="Arial Black"/>
              </a:rPr>
              <a:t>Spectacles Aériens Publics d’Aéromodélisme (SAPA et SAPA </a:t>
            </a:r>
            <a:r>
              <a:rPr lang="fr-FR" sz="3600" b="1" i="0" u="none" strike="noStrike" cap="none" dirty="0" err="1">
                <a:solidFill>
                  <a:schemeClr val="bg2"/>
                </a:solidFill>
                <a:latin typeface="Arial Black"/>
                <a:ea typeface="Arial Black"/>
                <a:cs typeface="Arial Black"/>
                <a:sym typeface="Arial Black"/>
              </a:rPr>
              <a:t>int</a:t>
            </a:r>
            <a:r>
              <a:rPr lang="fr-FR" sz="3600" b="1" i="0" u="none" strike="noStrike" cap="none" dirty="0">
                <a:solidFill>
                  <a:schemeClr val="bg2"/>
                </a:solidFill>
                <a:latin typeface="Arial Black"/>
                <a:ea typeface="Arial Black"/>
                <a:cs typeface="Arial Black"/>
                <a:sym typeface="Arial Black"/>
              </a:rPr>
              <a:t>)</a:t>
            </a:r>
            <a:endParaRPr dirty="0">
              <a:solidFill>
                <a:schemeClr val="bg2"/>
              </a:solidFill>
            </a:endParaRPr>
          </a:p>
        </p:txBody>
      </p:sp>
      <p:sp>
        <p:nvSpPr>
          <p:cNvPr id="1087" name="Google Shape;1087;p6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70</a:t>
            </a:fld>
            <a:endParaRPr dirty="0">
              <a:solidFill>
                <a:schemeClr val="bg2"/>
              </a:solidFill>
            </a:endParaRPr>
          </a:p>
        </p:txBody>
      </p:sp>
      <p:sp>
        <p:nvSpPr>
          <p:cNvPr id="1088" name="Google Shape;1088;p69"/>
          <p:cNvSpPr txBox="1"/>
          <p:nvPr/>
        </p:nvSpPr>
        <p:spPr>
          <a:xfrm>
            <a:off x="707358" y="1002871"/>
            <a:ext cx="10777284" cy="4852258"/>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Le directeur des vols est celui qui a toute autorité durant la manifestation</a:t>
            </a:r>
            <a:r>
              <a:rPr lang="fr-FR" sz="1800" b="0" i="0" u="none" strike="noStrike" cap="none" dirty="0">
                <a:solidFill>
                  <a:schemeClr val="bg2"/>
                </a:solidFill>
                <a:latin typeface="Arial"/>
                <a:ea typeface="Arial"/>
                <a:cs typeface="Arial"/>
                <a:sym typeface="Arial"/>
              </a:rPr>
              <a:t>  ; c’est lui qui autorise ou non les vols ; c’est lui qui peut décider d’arrêter ou non la manifestation si un danger se fait sentir.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La contrepartie de tout cela est que c’est le directeur des vols qui portera la plus grosse responsabilité en cas d’incident lors d’une présentation en vol.</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chemeClr val="bg2"/>
              </a:buClr>
              <a:buSzPts val="1800"/>
              <a:buFont typeface="Arial"/>
              <a:buNone/>
            </a:pPr>
            <a:r>
              <a:rPr lang="fr-FR" sz="1800" b="0" i="0" u="sng" strike="noStrike" cap="none" dirty="0">
                <a:solidFill>
                  <a:schemeClr val="bg2"/>
                </a:solidFill>
                <a:latin typeface="Arial"/>
                <a:ea typeface="Arial"/>
                <a:cs typeface="Arial"/>
                <a:sym typeface="Arial"/>
              </a:rPr>
              <a:t>Pour devenir Directeur des Vols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Être Directeur des vols apprenti lors d’un SAPA.</a:t>
            </a:r>
            <a:endParaRPr sz="1400" b="0" i="0" u="none" strike="noStrike" cap="none" dirty="0">
              <a:solidFill>
                <a:schemeClr val="bg2"/>
              </a:solidFill>
              <a:latin typeface="Arial"/>
              <a:ea typeface="Arial"/>
              <a:cs typeface="Arial"/>
              <a:sym typeface="Arial"/>
            </a:endParaRPr>
          </a:p>
          <a:p>
            <a:pPr marL="285750" marR="0" lvl="0" indent="-285750" algn="just" rtl="0">
              <a:lnSpc>
                <a:spcPct val="100000"/>
              </a:lnSpc>
              <a:spcBef>
                <a:spcPts val="2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Suivre une formation théorique via l’espace licencié et participer à une session d’observation organisée lors d’un SAPA sous la supervision d’une personne qualifiée.</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4" name="Google Shape;1094;p70"/>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Les catégories B</a:t>
            </a:r>
            <a:endParaRPr dirty="0">
              <a:solidFill>
                <a:schemeClr val="bg2"/>
              </a:solidFill>
            </a:endParaRPr>
          </a:p>
        </p:txBody>
      </p:sp>
      <p:sp>
        <p:nvSpPr>
          <p:cNvPr id="1095" name="Google Shape;1095;p7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71</a:t>
            </a:fld>
            <a:endParaRPr dirty="0">
              <a:solidFill>
                <a:schemeClr val="bg2"/>
              </a:solidFill>
            </a:endParaRPr>
          </a:p>
        </p:txBody>
      </p:sp>
      <p:sp>
        <p:nvSpPr>
          <p:cNvPr id="1096" name="Google Shape;1096;p70"/>
          <p:cNvSpPr txBox="1"/>
          <p:nvPr/>
        </p:nvSpPr>
        <p:spPr>
          <a:xfrm>
            <a:off x="875477" y="1350468"/>
            <a:ext cx="10777284" cy="3257158"/>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Aéromodèles de catégorie B ?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Tout aéromodèle de masse supérieure à 25 kilogrammes, non motorisé ou</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comportant un seul type de propulsion respectant les limitations suivantes :</a:t>
            </a:r>
            <a:endParaRPr sz="1400" b="0" i="0" u="none" strike="noStrike" cap="none" dirty="0">
              <a:solidFill>
                <a:schemeClr val="bg2"/>
              </a:solidFill>
              <a:latin typeface="Arial"/>
              <a:ea typeface="Arial"/>
              <a:cs typeface="Arial"/>
              <a:sym typeface="Arial"/>
            </a:endParaRPr>
          </a:p>
          <a:p>
            <a:pPr marL="741600" marR="0" lvl="8"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moteur thermique : cylindrée totale supérieure à 250 cm3 ;</a:t>
            </a:r>
            <a:endParaRPr sz="1400" b="0" i="0" u="none" strike="noStrike" cap="none" dirty="0">
              <a:solidFill>
                <a:schemeClr val="bg2"/>
              </a:solidFill>
              <a:latin typeface="Arial"/>
              <a:ea typeface="Arial"/>
              <a:cs typeface="Arial"/>
              <a:sym typeface="Arial"/>
            </a:endParaRPr>
          </a:p>
          <a:p>
            <a:pPr marL="741600" marR="0" lvl="8"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moteur électrique : puissance totale supérieure à 15 kW ;</a:t>
            </a:r>
            <a:endParaRPr sz="1400" b="0" i="0" u="none" strike="noStrike" cap="none" dirty="0">
              <a:solidFill>
                <a:schemeClr val="bg2"/>
              </a:solidFill>
              <a:latin typeface="Arial"/>
              <a:ea typeface="Arial"/>
              <a:cs typeface="Arial"/>
              <a:sym typeface="Arial"/>
            </a:endParaRPr>
          </a:p>
          <a:p>
            <a:pPr marL="741600" marR="0" lvl="8"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turbopropulseur : puissance totale supérieure à 15 kW ;</a:t>
            </a:r>
            <a:endParaRPr sz="1400" b="0" i="0" u="none" strike="noStrike" cap="none" dirty="0">
              <a:solidFill>
                <a:schemeClr val="bg2"/>
              </a:solidFill>
              <a:latin typeface="Arial"/>
              <a:ea typeface="Arial"/>
              <a:cs typeface="Arial"/>
              <a:sym typeface="Arial"/>
            </a:endParaRPr>
          </a:p>
          <a:p>
            <a:pPr marL="741600" marR="0" lvl="8" indent="-285750" algn="just"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réacteur : poussée totale supérieure à 30 daN, avec un rapport de la poussée au poids sans carburant supérieur à 1,3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2000"/>
              <a:buFont typeface="Arial"/>
              <a:buNone/>
            </a:pPr>
            <a:r>
              <a:rPr lang="fr-FR" sz="2000" b="0" i="0" u="none" strike="noStrike" cap="none" dirty="0">
                <a:solidFill>
                  <a:schemeClr val="bg2"/>
                </a:solidFill>
                <a:latin typeface="Arial"/>
                <a:ea typeface="Arial"/>
                <a:cs typeface="Arial"/>
                <a:sym typeface="Arial"/>
              </a:rPr>
              <a:t>Ces modèles sont autorisés à voler sous réserve qu’une autorisation ait été délivrée par la DGAC.</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2000"/>
              <a:buFont typeface="Arial"/>
              <a:buNone/>
            </a:pPr>
            <a:endParaRPr sz="20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2000"/>
              <a:buFont typeface="Arial"/>
              <a:buNone/>
            </a:pPr>
            <a:r>
              <a:rPr lang="fr-FR" sz="2000" b="0" i="0" u="none" strike="noStrike" cap="none" dirty="0">
                <a:solidFill>
                  <a:schemeClr val="bg2"/>
                </a:solidFill>
                <a:latin typeface="Arial"/>
                <a:ea typeface="Arial"/>
                <a:cs typeface="Arial"/>
                <a:sym typeface="Arial"/>
              </a:rPr>
              <a:t>Les télépilotes de modèles de catégorie B participant à des SAPA doivent passer l’examen    » télépilote catégorie B » sur l’espace licencié.</a:t>
            </a:r>
            <a:endParaRPr sz="20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2000"/>
              <a:buFont typeface="Arial"/>
              <a:buNone/>
            </a:pPr>
            <a:endParaRPr sz="2000" b="0" i="0" u="none" strike="noStrike" cap="none" dirty="0">
              <a:solidFill>
                <a:schemeClr val="bg2"/>
              </a:solidFill>
              <a:latin typeface="Arial"/>
              <a:ea typeface="Arial"/>
              <a:cs typeface="Arial"/>
              <a:sym typeface="Arial"/>
            </a:endParaRPr>
          </a:p>
        </p:txBody>
      </p:sp>
      <p:pic>
        <p:nvPicPr>
          <p:cNvPr id="1097" name="Google Shape;1097;p70"/>
          <p:cNvPicPr preferRelativeResize="0"/>
          <p:nvPr/>
        </p:nvPicPr>
        <p:blipFill rotWithShape="1">
          <a:blip r:embed="rId3">
            <a:alphaModFix/>
          </a:blip>
          <a:srcRect/>
          <a:stretch/>
        </p:blipFill>
        <p:spPr>
          <a:xfrm>
            <a:off x="9745248" y="235034"/>
            <a:ext cx="2076189" cy="1557142"/>
          </a:xfrm>
          <a:prstGeom prst="rect">
            <a:avLst/>
          </a:prstGeom>
          <a:noFill/>
          <a:ln>
            <a:noFill/>
          </a:ln>
        </p:spPr>
      </p:pic>
      <p:sp>
        <p:nvSpPr>
          <p:cNvPr id="1098" name="Google Shape;1098;p70"/>
          <p:cNvSpPr txBox="1"/>
          <p:nvPr/>
        </p:nvSpPr>
        <p:spPr>
          <a:xfrm>
            <a:off x="1032015" y="5637535"/>
            <a:ext cx="10127970" cy="954067"/>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bg2"/>
                </a:solidFill>
                <a:latin typeface="Arial"/>
                <a:ea typeface="Arial"/>
                <a:cs typeface="Arial"/>
                <a:sym typeface="Arial"/>
              </a:rPr>
              <a:t>Sans autorisation (provisoire ou définitive), les modèles ne peuvent pas voler y compris sur le terrain des clubs.</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107"/>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Les catégories B</a:t>
            </a:r>
            <a:endParaRPr dirty="0">
              <a:solidFill>
                <a:schemeClr val="bg2"/>
              </a:solidFill>
            </a:endParaRPr>
          </a:p>
        </p:txBody>
      </p:sp>
      <p:sp>
        <p:nvSpPr>
          <p:cNvPr id="1105" name="Google Shape;1105;p10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72</a:t>
            </a:fld>
            <a:endParaRPr dirty="0">
              <a:solidFill>
                <a:schemeClr val="bg2"/>
              </a:solidFill>
            </a:endParaRPr>
          </a:p>
        </p:txBody>
      </p:sp>
      <p:sp>
        <p:nvSpPr>
          <p:cNvPr id="1106" name="Google Shape;1106;p107"/>
          <p:cNvSpPr txBox="1"/>
          <p:nvPr/>
        </p:nvSpPr>
        <p:spPr>
          <a:xfrm>
            <a:off x="838200" y="1444786"/>
            <a:ext cx="10777284" cy="3713201"/>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0" i="0" u="sng" strike="noStrike" cap="none" dirty="0">
                <a:solidFill>
                  <a:schemeClr val="bg2"/>
                </a:solidFill>
                <a:latin typeface="Arial"/>
                <a:ea typeface="Arial"/>
                <a:cs typeface="Arial"/>
                <a:sym typeface="Arial"/>
              </a:rPr>
              <a:t>Avant de réaliser les premiers vols, voici les étapes à respecter</a:t>
            </a:r>
            <a:r>
              <a:rPr lang="fr-FR" sz="1800" b="0" i="0" u="none" strike="noStrike" cap="none" dirty="0">
                <a:solidFill>
                  <a:schemeClr val="bg2"/>
                </a:solidFill>
                <a:latin typeface="Arial"/>
                <a:ea typeface="Arial"/>
                <a:cs typeface="Arial"/>
                <a:sym typeface="Arial"/>
              </a:rPr>
              <a:t> : </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Etape 1 : Dossier technique + demande d’autorisation de vol.</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0"/>
              </a:spcBef>
              <a:spcAft>
                <a:spcPts val="0"/>
              </a:spcAft>
              <a:buClr>
                <a:schemeClr val="bg2"/>
              </a:buClr>
              <a:buSzPts val="1350"/>
              <a:buFont typeface="Noto Sans Symbols"/>
              <a:buChar char="⇒"/>
            </a:pPr>
            <a:r>
              <a:rPr lang="fr-FR" sz="1800" b="0" i="0" u="none" strike="noStrike" cap="none" dirty="0">
                <a:solidFill>
                  <a:schemeClr val="bg2"/>
                </a:solidFill>
                <a:latin typeface="Arial"/>
                <a:ea typeface="Arial"/>
                <a:cs typeface="Arial"/>
                <a:sym typeface="Arial"/>
              </a:rPr>
              <a:t>A transmettre au responsable catégorie B de la FFAM =&gt; </a:t>
            </a:r>
            <a:r>
              <a:rPr lang="fr-FR" sz="1800" b="0" i="0" u="sng" strike="noStrike" cap="none" dirty="0">
                <a:solidFill>
                  <a:schemeClr val="bg2"/>
                </a:solidFill>
                <a:latin typeface="Arial"/>
                <a:ea typeface="Arial"/>
                <a:cs typeface="Arial"/>
                <a:sym typeface="Arial"/>
                <a:hlinkClick r:id="rId3">
                  <a:extLst>
                    <a:ext uri="{A12FA001-AC4F-418D-AE19-62706E023703}">
                      <ahyp:hlinkClr xmlns:ahyp="http://schemas.microsoft.com/office/drawing/2018/hyperlinkcolor" val="tx"/>
                    </a:ext>
                  </a:extLst>
                </a:hlinkClick>
              </a:rPr>
              <a:t>categories.b@ffam.asso.fr</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0"/>
              </a:spcBef>
              <a:spcAft>
                <a:spcPts val="0"/>
              </a:spcAft>
              <a:buClr>
                <a:schemeClr val="bg2"/>
              </a:buClr>
              <a:buSzPts val="1350"/>
              <a:buFont typeface="Noto Sans Symbols"/>
              <a:buChar char="⇒"/>
            </a:pPr>
            <a:r>
              <a:rPr lang="fr-FR" sz="1800" b="0" i="0" u="none" strike="noStrike" cap="none" dirty="0">
                <a:solidFill>
                  <a:schemeClr val="bg2"/>
                </a:solidFill>
                <a:latin typeface="Arial"/>
                <a:ea typeface="Arial"/>
                <a:cs typeface="Arial"/>
                <a:sym typeface="Arial"/>
              </a:rPr>
              <a:t>Les documents sont ensuite transmis par la FFAM à la DGAC</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Etape 2 : Autorisation de vol provisoire attribuée et valable 6 mois et renouvelable si besoin.</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Etape 3 : Participation à session officielle de certification pour le modèle et le pilote devant un représentant de la DGAC. Session organisée par la FFAM.</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Etape 4 : Autorisation de vol attribuée</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Etape 5 : Renouvellement annuel de l’autorisation de vol par demande à la DGAC</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000"/>
              </a:spcBef>
              <a:spcAft>
                <a:spcPts val="0"/>
              </a:spcAft>
              <a:buClr>
                <a:schemeClr val="bg2"/>
              </a:buClr>
              <a:buSzPts val="1350"/>
              <a:buFont typeface="Arial"/>
              <a:buChar char="•"/>
            </a:pPr>
            <a:r>
              <a:rPr lang="fr-FR" sz="1800" b="0" i="0" u="none" strike="noStrike" cap="none" dirty="0">
                <a:solidFill>
                  <a:schemeClr val="bg2"/>
                </a:solidFill>
                <a:latin typeface="Arial"/>
                <a:ea typeface="Arial"/>
                <a:cs typeface="Arial"/>
                <a:sym typeface="Arial"/>
              </a:rPr>
              <a:t>Etape 6 : renseignement sur l’espace licencié de la date transmission du renouvellement annuel</a:t>
            </a:r>
            <a:endParaRPr sz="1400" b="0" i="0" u="none" strike="noStrike" cap="none" dirty="0">
              <a:solidFill>
                <a:schemeClr val="bg2"/>
              </a:solidFill>
              <a:latin typeface="Arial"/>
              <a:ea typeface="Arial"/>
              <a:cs typeface="Arial"/>
              <a:sym typeface="Arial"/>
            </a:endParaRPr>
          </a:p>
        </p:txBody>
      </p:sp>
      <p:pic>
        <p:nvPicPr>
          <p:cNvPr id="1107" name="Google Shape;1107;p107"/>
          <p:cNvPicPr preferRelativeResize="0"/>
          <p:nvPr/>
        </p:nvPicPr>
        <p:blipFill rotWithShape="1">
          <a:blip r:embed="rId4">
            <a:alphaModFix/>
          </a:blip>
          <a:srcRect/>
          <a:stretch/>
        </p:blipFill>
        <p:spPr>
          <a:xfrm>
            <a:off x="9745248" y="235034"/>
            <a:ext cx="2076189" cy="1557142"/>
          </a:xfrm>
          <a:prstGeom prst="rect">
            <a:avLst/>
          </a:prstGeom>
          <a:noFill/>
          <a:ln>
            <a:noFill/>
          </a:ln>
        </p:spPr>
      </p:pic>
      <p:sp>
        <p:nvSpPr>
          <p:cNvPr id="1108" name="Google Shape;1108;p107"/>
          <p:cNvSpPr txBox="1"/>
          <p:nvPr/>
        </p:nvSpPr>
        <p:spPr>
          <a:xfrm>
            <a:off x="1032015" y="5668899"/>
            <a:ext cx="10127970" cy="954067"/>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2800" b="1" i="0" u="none" strike="noStrike" cap="none" dirty="0">
                <a:solidFill>
                  <a:schemeClr val="bg2"/>
                </a:solidFill>
                <a:latin typeface="Arial"/>
                <a:ea typeface="Arial"/>
                <a:cs typeface="Arial"/>
                <a:sym typeface="Arial"/>
              </a:rPr>
              <a:t>Attention, les modèles de plus de 25kg doivent en plus être immatriculés.</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71"/>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La formation</a:t>
            </a:r>
            <a:endParaRPr dirty="0">
              <a:solidFill>
                <a:schemeClr val="bg2"/>
              </a:solidFill>
            </a:endParaRPr>
          </a:p>
        </p:txBody>
      </p:sp>
      <p:sp>
        <p:nvSpPr>
          <p:cNvPr id="1115" name="Google Shape;1115;p71"/>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73</a:t>
            </a:fld>
            <a:endParaRPr sz="1200" b="0" i="0" u="none" strike="noStrike" cap="none">
              <a:solidFill>
                <a:schemeClr val="lt1"/>
              </a:solidFill>
              <a:latin typeface="Arial"/>
              <a:ea typeface="Arial"/>
              <a:cs typeface="Arial"/>
              <a:sym typeface="Arial"/>
            </a:endParaRPr>
          </a:p>
        </p:txBody>
      </p:sp>
      <p:sp>
        <p:nvSpPr>
          <p:cNvPr id="1116" name="Google Shape;1116;p7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73</a:t>
            </a:fld>
            <a:endParaRPr dirty="0">
              <a:solidFill>
                <a:schemeClr val="bg2"/>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21"/>
        <p:cNvGrpSpPr/>
        <p:nvPr/>
      </p:nvGrpSpPr>
      <p:grpSpPr>
        <a:xfrm>
          <a:off x="0" y="0"/>
          <a:ext cx="0" cy="0"/>
          <a:chOff x="0" y="0"/>
          <a:chExt cx="0" cy="0"/>
        </a:xfrm>
      </p:grpSpPr>
      <p:sp>
        <p:nvSpPr>
          <p:cNvPr id="1122" name="Google Shape;1122;p72"/>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Les diplômes de formation</a:t>
            </a:r>
            <a:endParaRPr dirty="0">
              <a:solidFill>
                <a:schemeClr val="bg2"/>
              </a:solidFill>
            </a:endParaRPr>
          </a:p>
        </p:txBody>
      </p:sp>
      <p:sp>
        <p:nvSpPr>
          <p:cNvPr id="1123" name="Google Shape;1123;p7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74</a:t>
            </a:fld>
            <a:endParaRPr dirty="0">
              <a:solidFill>
                <a:schemeClr val="bg2"/>
              </a:solidFill>
            </a:endParaRPr>
          </a:p>
        </p:txBody>
      </p:sp>
      <p:grpSp>
        <p:nvGrpSpPr>
          <p:cNvPr id="1124" name="Google Shape;1124;p72"/>
          <p:cNvGrpSpPr/>
          <p:nvPr/>
        </p:nvGrpSpPr>
        <p:grpSpPr>
          <a:xfrm>
            <a:off x="279775" y="1385091"/>
            <a:ext cx="11632449" cy="5092348"/>
            <a:chOff x="279775" y="1385091"/>
            <a:chExt cx="11632449" cy="5092348"/>
          </a:xfrm>
        </p:grpSpPr>
        <p:grpSp>
          <p:nvGrpSpPr>
            <p:cNvPr id="1125" name="Google Shape;1125;p72"/>
            <p:cNvGrpSpPr/>
            <p:nvPr/>
          </p:nvGrpSpPr>
          <p:grpSpPr>
            <a:xfrm>
              <a:off x="279775" y="1385091"/>
              <a:ext cx="11632449" cy="5092348"/>
              <a:chOff x="185108" y="1502049"/>
              <a:chExt cx="11632449" cy="5092348"/>
            </a:xfrm>
          </p:grpSpPr>
          <p:sp>
            <p:nvSpPr>
              <p:cNvPr id="1126" name="Google Shape;1126;p72"/>
              <p:cNvSpPr txBox="1"/>
              <p:nvPr/>
            </p:nvSpPr>
            <p:spPr>
              <a:xfrm>
                <a:off x="1942842" y="3074947"/>
                <a:ext cx="2303265" cy="318036"/>
              </a:xfrm>
              <a:prstGeom prst="rect">
                <a:avLst/>
              </a:prstGeom>
              <a:solidFill>
                <a:srgbClr val="E2EADD"/>
              </a:solidFill>
              <a:ln w="25400" cap="flat" cmpd="sng">
                <a:solidFill>
                  <a:srgbClr val="00B05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B050"/>
                  </a:buClr>
                  <a:buSzPts val="3200"/>
                  <a:buFont typeface="Helvetica Neue"/>
                  <a:buNone/>
                </a:pPr>
                <a:r>
                  <a:rPr lang="fr-FR" sz="1400" b="0" i="0" u="none" strike="noStrike" cap="none">
                    <a:solidFill>
                      <a:schemeClr val="bg2"/>
                    </a:solidFill>
                    <a:latin typeface="Arial"/>
                    <a:ea typeface="Arial"/>
                    <a:cs typeface="Arial"/>
                    <a:sym typeface="Arial"/>
                  </a:rPr>
                  <a:t>Licencié cadet ou junior</a:t>
                </a:r>
                <a:endParaRPr sz="1400" b="0" i="0" u="none" strike="noStrike" cap="none">
                  <a:solidFill>
                    <a:schemeClr val="bg2"/>
                  </a:solidFill>
                  <a:latin typeface="Arial"/>
                  <a:ea typeface="Arial"/>
                  <a:cs typeface="Arial"/>
                  <a:sym typeface="Arial"/>
                </a:endParaRPr>
              </a:p>
            </p:txBody>
          </p:sp>
          <p:sp>
            <p:nvSpPr>
              <p:cNvPr id="1127" name="Google Shape;1127;p72"/>
              <p:cNvSpPr txBox="1"/>
              <p:nvPr/>
            </p:nvSpPr>
            <p:spPr>
              <a:xfrm>
                <a:off x="2712116" y="1505451"/>
                <a:ext cx="764731" cy="379591"/>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B050"/>
                  </a:buClr>
                  <a:buSzPts val="2800"/>
                  <a:buFont typeface="Helvetica Neue"/>
                  <a:buNone/>
                </a:pPr>
                <a:r>
                  <a:rPr lang="fr-FR" sz="1800" b="1" i="1" u="none" strike="noStrike" cap="none" dirty="0">
                    <a:solidFill>
                      <a:srgbClr val="00B050"/>
                    </a:solidFill>
                    <a:latin typeface="Arial"/>
                    <a:ea typeface="Arial"/>
                    <a:cs typeface="Arial"/>
                    <a:sym typeface="Arial"/>
                  </a:rPr>
                  <a:t>AFA</a:t>
                </a:r>
                <a:endParaRPr sz="1800" b="1" i="1" u="none" strike="noStrike" cap="none" dirty="0">
                  <a:solidFill>
                    <a:srgbClr val="00B050"/>
                  </a:solidFill>
                  <a:latin typeface="Arial"/>
                  <a:ea typeface="Arial"/>
                  <a:cs typeface="Arial"/>
                  <a:sym typeface="Arial"/>
                </a:endParaRPr>
              </a:p>
            </p:txBody>
          </p:sp>
          <p:sp>
            <p:nvSpPr>
              <p:cNvPr id="1128" name="Google Shape;1128;p72"/>
              <p:cNvSpPr txBox="1"/>
              <p:nvPr/>
            </p:nvSpPr>
            <p:spPr>
              <a:xfrm>
                <a:off x="1942842" y="4074700"/>
                <a:ext cx="2304000" cy="748923"/>
              </a:xfrm>
              <a:prstGeom prst="rect">
                <a:avLst/>
              </a:prstGeom>
              <a:solidFill>
                <a:srgbClr val="E2EADD"/>
              </a:solidFill>
              <a:ln w="25400" cap="flat" cmpd="sng">
                <a:solidFill>
                  <a:srgbClr val="00B05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B050"/>
                  </a:buClr>
                  <a:buSzPts val="3200"/>
                  <a:buFont typeface="Helvetica Neue"/>
                  <a:buNone/>
                </a:pPr>
                <a:r>
                  <a:rPr lang="fr-FR" sz="1400" b="0" i="0" u="none" strike="noStrike" cap="none">
                    <a:solidFill>
                      <a:schemeClr val="bg2"/>
                    </a:solidFill>
                    <a:latin typeface="Arial"/>
                    <a:ea typeface="Arial"/>
                    <a:cs typeface="Arial"/>
                    <a:sym typeface="Arial"/>
                  </a:rPr>
                  <a:t>Se lancer, s’investir dans la formation et dans la vie associative</a:t>
                </a:r>
                <a:endParaRPr sz="1400" b="0" i="0" u="none" strike="noStrike" cap="none">
                  <a:solidFill>
                    <a:schemeClr val="bg2"/>
                  </a:solidFill>
                  <a:latin typeface="Arial"/>
                  <a:ea typeface="Arial"/>
                  <a:cs typeface="Arial"/>
                  <a:sym typeface="Arial"/>
                </a:endParaRPr>
              </a:p>
            </p:txBody>
          </p:sp>
          <p:sp>
            <p:nvSpPr>
              <p:cNvPr id="1129" name="Google Shape;1129;p72"/>
              <p:cNvSpPr txBox="1"/>
              <p:nvPr/>
            </p:nvSpPr>
            <p:spPr>
              <a:xfrm>
                <a:off x="1942844" y="5289959"/>
                <a:ext cx="2303265" cy="533479"/>
              </a:xfrm>
              <a:prstGeom prst="rect">
                <a:avLst/>
              </a:prstGeom>
              <a:solidFill>
                <a:srgbClr val="E2EADD"/>
              </a:solidFill>
              <a:ln w="25400" cap="flat" cmpd="sng">
                <a:solidFill>
                  <a:srgbClr val="00B05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B050"/>
                  </a:buClr>
                  <a:buSzPts val="3200"/>
                  <a:buFont typeface="Helvetica Neue"/>
                  <a:buNone/>
                </a:pPr>
                <a:r>
                  <a:rPr lang="fr-FR" sz="1400" b="0" i="0" u="none" strike="noStrike" cap="none">
                    <a:solidFill>
                      <a:schemeClr val="bg2"/>
                    </a:solidFill>
                    <a:latin typeface="Arial"/>
                    <a:ea typeface="Arial"/>
                    <a:cs typeface="Arial"/>
                    <a:sym typeface="Arial"/>
                  </a:rPr>
                  <a:t>½ journée de formation dans une EFAM</a:t>
                </a:r>
                <a:endParaRPr sz="1400" b="0" i="0" u="none" strike="noStrike" cap="none">
                  <a:solidFill>
                    <a:schemeClr val="bg2"/>
                  </a:solidFill>
                  <a:latin typeface="Arial"/>
                  <a:ea typeface="Arial"/>
                  <a:cs typeface="Arial"/>
                  <a:sym typeface="Arial"/>
                </a:endParaRPr>
              </a:p>
            </p:txBody>
          </p:sp>
          <p:sp>
            <p:nvSpPr>
              <p:cNvPr id="1130" name="Google Shape;1130;p72"/>
              <p:cNvSpPr txBox="1"/>
              <p:nvPr/>
            </p:nvSpPr>
            <p:spPr>
              <a:xfrm>
                <a:off x="185110" y="2167324"/>
                <a:ext cx="1306176" cy="348813"/>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00B050"/>
                  </a:buClr>
                  <a:buSzPts val="2800"/>
                  <a:buFont typeface="Helvetica Neue"/>
                  <a:buNone/>
                </a:pPr>
                <a:r>
                  <a:rPr lang="fr-FR" sz="1600" b="1" i="1" u="none" strike="noStrike" cap="none" dirty="0">
                    <a:solidFill>
                      <a:schemeClr val="bg2"/>
                    </a:solidFill>
                    <a:latin typeface="Helvetica Neue"/>
                    <a:ea typeface="Helvetica Neue"/>
                    <a:cs typeface="Helvetica Neue"/>
                    <a:sym typeface="Helvetica Neue"/>
                  </a:rPr>
                  <a:t>Quoi ?</a:t>
                </a:r>
                <a:endParaRPr sz="1600" b="1" i="1" u="none" strike="noStrike" cap="none" dirty="0">
                  <a:solidFill>
                    <a:schemeClr val="bg2"/>
                  </a:solidFill>
                  <a:latin typeface="Helvetica Neue"/>
                  <a:ea typeface="Helvetica Neue"/>
                  <a:cs typeface="Helvetica Neue"/>
                  <a:sym typeface="Helvetica Neue"/>
                </a:endParaRPr>
              </a:p>
            </p:txBody>
          </p:sp>
          <p:sp>
            <p:nvSpPr>
              <p:cNvPr id="1131" name="Google Shape;1131;p72"/>
              <p:cNvSpPr txBox="1"/>
              <p:nvPr/>
            </p:nvSpPr>
            <p:spPr>
              <a:xfrm>
                <a:off x="185109" y="3059734"/>
                <a:ext cx="1306177" cy="348813"/>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00B050"/>
                  </a:buClr>
                  <a:buSzPts val="2800"/>
                  <a:buFont typeface="Helvetica Neue"/>
                  <a:buNone/>
                </a:pPr>
                <a:r>
                  <a:rPr lang="fr-FR" sz="1600" b="1" i="1" u="none" strike="noStrike" cap="none">
                    <a:solidFill>
                      <a:schemeClr val="bg2"/>
                    </a:solidFill>
                    <a:latin typeface="Helvetica Neue"/>
                    <a:ea typeface="Helvetica Neue"/>
                    <a:cs typeface="Helvetica Neue"/>
                    <a:sym typeface="Helvetica Neue"/>
                  </a:rPr>
                  <a:t>Pour qui ?</a:t>
                </a:r>
                <a:endParaRPr sz="1600" b="1" i="1" u="none" strike="noStrike" cap="none">
                  <a:solidFill>
                    <a:schemeClr val="bg2"/>
                  </a:solidFill>
                  <a:latin typeface="Helvetica Neue"/>
                  <a:ea typeface="Helvetica Neue"/>
                  <a:cs typeface="Helvetica Neue"/>
                  <a:sym typeface="Helvetica Neue"/>
                </a:endParaRPr>
              </a:p>
            </p:txBody>
          </p:sp>
          <p:sp>
            <p:nvSpPr>
              <p:cNvPr id="1132" name="Google Shape;1132;p72"/>
              <p:cNvSpPr txBox="1"/>
              <p:nvPr/>
            </p:nvSpPr>
            <p:spPr>
              <a:xfrm>
                <a:off x="185108" y="4275004"/>
                <a:ext cx="1306177" cy="348813"/>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00B050"/>
                  </a:buClr>
                  <a:buSzPts val="2800"/>
                  <a:buFont typeface="Helvetica Neue"/>
                  <a:buNone/>
                </a:pPr>
                <a:r>
                  <a:rPr lang="fr-FR" sz="1600" b="1" i="1" u="none" strike="noStrike" cap="none">
                    <a:solidFill>
                      <a:schemeClr val="bg2"/>
                    </a:solidFill>
                    <a:latin typeface="Helvetica Neue"/>
                    <a:ea typeface="Helvetica Neue"/>
                    <a:cs typeface="Helvetica Neue"/>
                    <a:sym typeface="Helvetica Neue"/>
                  </a:rPr>
                  <a:t>Pourquoi ?</a:t>
                </a:r>
                <a:endParaRPr sz="1600" b="1" i="1" u="none" strike="noStrike" cap="none">
                  <a:solidFill>
                    <a:schemeClr val="bg2"/>
                  </a:solidFill>
                  <a:latin typeface="Helvetica Neue"/>
                  <a:ea typeface="Helvetica Neue"/>
                  <a:cs typeface="Helvetica Neue"/>
                  <a:sym typeface="Helvetica Neue"/>
                </a:endParaRPr>
              </a:p>
            </p:txBody>
          </p:sp>
          <p:sp>
            <p:nvSpPr>
              <p:cNvPr id="1133" name="Google Shape;1133;p72"/>
              <p:cNvSpPr txBox="1"/>
              <p:nvPr/>
            </p:nvSpPr>
            <p:spPr>
              <a:xfrm>
                <a:off x="185111" y="5374408"/>
                <a:ext cx="1388246" cy="348813"/>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00B050"/>
                  </a:buClr>
                  <a:buSzPts val="2800"/>
                  <a:buFont typeface="Helvetica Neue"/>
                  <a:buNone/>
                </a:pPr>
                <a:r>
                  <a:rPr lang="fr-FR" sz="1600" b="1" i="1" u="none" strike="noStrike" cap="none">
                    <a:solidFill>
                      <a:schemeClr val="bg2"/>
                    </a:solidFill>
                    <a:latin typeface="Helvetica Neue"/>
                    <a:ea typeface="Helvetica Neue"/>
                    <a:cs typeface="Helvetica Neue"/>
                    <a:sym typeface="Helvetica Neue"/>
                  </a:rPr>
                  <a:t>Comment ?</a:t>
                </a:r>
                <a:endParaRPr sz="1600" b="1" i="1" u="none" strike="noStrike" cap="none">
                  <a:solidFill>
                    <a:schemeClr val="bg2"/>
                  </a:solidFill>
                  <a:latin typeface="Helvetica Neue"/>
                  <a:ea typeface="Helvetica Neue"/>
                  <a:cs typeface="Helvetica Neue"/>
                  <a:sym typeface="Helvetica Neue"/>
                </a:endParaRPr>
              </a:p>
            </p:txBody>
          </p:sp>
          <p:sp>
            <p:nvSpPr>
              <p:cNvPr id="1134" name="Google Shape;1134;p72"/>
              <p:cNvSpPr txBox="1"/>
              <p:nvPr/>
            </p:nvSpPr>
            <p:spPr>
              <a:xfrm>
                <a:off x="185111" y="6043513"/>
                <a:ext cx="1388246" cy="348813"/>
              </a:xfrm>
              <a:prstGeom prst="rect">
                <a:avLst/>
              </a:prstGeom>
              <a:noFill/>
              <a:ln>
                <a:noFill/>
              </a:ln>
            </p:spPr>
            <p:txBody>
              <a:bodyPr spcFirstLastPara="1" wrap="square" lIns="50800" tIns="50800" rIns="50800" bIns="50800" anchor="ctr" anchorCtr="0">
                <a:spAutoFit/>
              </a:bodyPr>
              <a:lstStyle/>
              <a:p>
                <a:pPr marL="0" marR="0" lvl="0" indent="0" algn="l" rtl="0">
                  <a:lnSpc>
                    <a:spcPct val="100000"/>
                  </a:lnSpc>
                  <a:spcBef>
                    <a:spcPts val="0"/>
                  </a:spcBef>
                  <a:spcAft>
                    <a:spcPts val="0"/>
                  </a:spcAft>
                  <a:buClr>
                    <a:srgbClr val="00B050"/>
                  </a:buClr>
                  <a:buSzPts val="2800"/>
                  <a:buFont typeface="Helvetica Neue"/>
                  <a:buNone/>
                </a:pPr>
                <a:r>
                  <a:rPr lang="fr-FR" sz="1600" b="1" i="1" u="none" strike="noStrike" cap="none">
                    <a:solidFill>
                      <a:schemeClr val="bg2"/>
                    </a:solidFill>
                    <a:latin typeface="Helvetica Neue"/>
                    <a:ea typeface="Helvetica Neue"/>
                    <a:cs typeface="Helvetica Neue"/>
                    <a:sym typeface="Helvetica Neue"/>
                  </a:rPr>
                  <a:t>Validité ?</a:t>
                </a:r>
                <a:endParaRPr sz="1600" b="1" i="1" u="none" strike="noStrike" cap="none">
                  <a:solidFill>
                    <a:schemeClr val="bg2"/>
                  </a:solidFill>
                  <a:latin typeface="Helvetica Neue"/>
                  <a:ea typeface="Helvetica Neue"/>
                  <a:cs typeface="Helvetica Neue"/>
                  <a:sym typeface="Helvetica Neue"/>
                </a:endParaRPr>
              </a:p>
            </p:txBody>
          </p:sp>
          <p:sp>
            <p:nvSpPr>
              <p:cNvPr id="1135" name="Google Shape;1135;p72"/>
              <p:cNvSpPr txBox="1"/>
              <p:nvPr/>
            </p:nvSpPr>
            <p:spPr>
              <a:xfrm>
                <a:off x="1942848" y="1972330"/>
                <a:ext cx="2303265" cy="748923"/>
              </a:xfrm>
              <a:prstGeom prst="rect">
                <a:avLst/>
              </a:prstGeom>
              <a:solidFill>
                <a:srgbClr val="E2EADD"/>
              </a:solidFill>
              <a:ln w="25400" cap="flat" cmpd="sng">
                <a:solidFill>
                  <a:srgbClr val="00B05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B050"/>
                  </a:buClr>
                  <a:buSzPts val="3200"/>
                  <a:buFont typeface="Helvetica Neue"/>
                  <a:buNone/>
                </a:pPr>
                <a:r>
                  <a:rPr lang="fr-FR" sz="1400" b="1" i="1" u="none" strike="noStrike" cap="none">
                    <a:solidFill>
                      <a:schemeClr val="bg2"/>
                    </a:solidFill>
                    <a:latin typeface="Arial"/>
                    <a:ea typeface="Arial"/>
                    <a:cs typeface="Arial"/>
                    <a:sym typeface="Arial"/>
                  </a:rPr>
                  <a:t>Assistant </a:t>
                </a:r>
                <a:endParaRPr sz="14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B050"/>
                  </a:buClr>
                  <a:buSzPts val="3200"/>
                  <a:buFont typeface="Helvetica Neue"/>
                  <a:buNone/>
                </a:pPr>
                <a:r>
                  <a:rPr lang="fr-FR" sz="1400" b="1" i="1" u="none" strike="noStrike" cap="none">
                    <a:solidFill>
                      <a:schemeClr val="bg2"/>
                    </a:solidFill>
                    <a:latin typeface="Arial"/>
                    <a:ea typeface="Arial"/>
                    <a:cs typeface="Arial"/>
                    <a:sym typeface="Arial"/>
                  </a:rPr>
                  <a:t>Formateur</a:t>
                </a:r>
                <a:endParaRPr sz="1400" b="0" i="0" u="none" strike="noStrike" cap="none">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B050"/>
                  </a:buClr>
                  <a:buSzPts val="3200"/>
                  <a:buFont typeface="Helvetica Neue"/>
                  <a:buNone/>
                </a:pPr>
                <a:r>
                  <a:rPr lang="fr-FR" sz="1400" b="1" i="1" u="none" strike="noStrike" cap="none">
                    <a:solidFill>
                      <a:schemeClr val="bg2"/>
                    </a:solidFill>
                    <a:latin typeface="Arial"/>
                    <a:ea typeface="Arial"/>
                    <a:cs typeface="Arial"/>
                    <a:sym typeface="Arial"/>
                  </a:rPr>
                  <a:t>Aéromodélisme</a:t>
                </a:r>
                <a:endParaRPr sz="1400" b="1" i="1" u="none" strike="noStrike" cap="none">
                  <a:solidFill>
                    <a:schemeClr val="bg2"/>
                  </a:solidFill>
                  <a:latin typeface="Arial"/>
                  <a:ea typeface="Arial"/>
                  <a:cs typeface="Arial"/>
                  <a:sym typeface="Arial"/>
                </a:endParaRPr>
              </a:p>
            </p:txBody>
          </p:sp>
          <p:sp>
            <p:nvSpPr>
              <p:cNvPr id="1136" name="Google Shape;1136;p72"/>
              <p:cNvSpPr txBox="1"/>
              <p:nvPr/>
            </p:nvSpPr>
            <p:spPr>
              <a:xfrm>
                <a:off x="5439835" y="1972329"/>
                <a:ext cx="2304000" cy="748923"/>
              </a:xfrm>
              <a:prstGeom prst="rect">
                <a:avLst/>
              </a:prstGeom>
              <a:solidFill>
                <a:srgbClr val="A3C8EC"/>
              </a:solidFill>
              <a:ln w="25400" cap="flat" cmpd="sng">
                <a:solidFill>
                  <a:srgbClr val="0070C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3200"/>
                  <a:buFont typeface="Helvetica Neue"/>
                  <a:buNone/>
                </a:pPr>
                <a:r>
                  <a:rPr lang="fr-FR" sz="1400" b="1" i="1" u="none" strike="noStrike" cap="none">
                    <a:solidFill>
                      <a:schemeClr val="dk1"/>
                    </a:solidFill>
                    <a:latin typeface="Arial"/>
                    <a:ea typeface="Arial"/>
                    <a:cs typeface="Arial"/>
                    <a:sym typeface="Arial"/>
                  </a:rPr>
                  <a:t>Initiateur</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3200"/>
                  <a:buFont typeface="Helvetica Neue"/>
                  <a:buNone/>
                </a:pPr>
                <a:r>
                  <a:rPr lang="fr-FR" sz="1400" b="1" i="1" u="none" strike="noStrike" cap="none">
                    <a:solidFill>
                      <a:schemeClr val="dk1"/>
                    </a:solidFill>
                    <a:latin typeface="Arial"/>
                    <a:ea typeface="Arial"/>
                    <a:cs typeface="Arial"/>
                    <a:sym typeface="Arial"/>
                  </a:rPr>
                  <a:t>Aéromodélisme </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3200"/>
                  <a:buFont typeface="Helvetica Neue"/>
                  <a:buNone/>
                </a:pPr>
                <a:r>
                  <a:rPr lang="fr-FR" sz="1400" b="1" i="1" u="none" strike="noStrike" cap="none">
                    <a:solidFill>
                      <a:schemeClr val="dk1"/>
                    </a:solidFill>
                    <a:latin typeface="Arial"/>
                    <a:ea typeface="Arial"/>
                    <a:cs typeface="Arial"/>
                    <a:sym typeface="Arial"/>
                  </a:rPr>
                  <a:t>Club</a:t>
                </a:r>
                <a:endParaRPr sz="1400" b="1" i="1" u="none" strike="noStrike" cap="none">
                  <a:solidFill>
                    <a:schemeClr val="dk1"/>
                  </a:solidFill>
                  <a:latin typeface="Arial"/>
                  <a:ea typeface="Arial"/>
                  <a:cs typeface="Arial"/>
                  <a:sym typeface="Arial"/>
                </a:endParaRPr>
              </a:p>
            </p:txBody>
          </p:sp>
          <p:sp>
            <p:nvSpPr>
              <p:cNvPr id="1137" name="Google Shape;1137;p72"/>
              <p:cNvSpPr txBox="1"/>
              <p:nvPr/>
            </p:nvSpPr>
            <p:spPr>
              <a:xfrm>
                <a:off x="8937557" y="1972329"/>
                <a:ext cx="2880000" cy="748923"/>
              </a:xfrm>
              <a:prstGeom prst="rect">
                <a:avLst/>
              </a:prstGeom>
              <a:solidFill>
                <a:srgbClr val="FFA590"/>
              </a:solidFill>
              <a:ln w="25400" cap="flat" cmpd="sng">
                <a:solidFill>
                  <a:srgbClr val="D8440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FFFFFF"/>
                  </a:buClr>
                  <a:buSzPts val="3200"/>
                  <a:buFont typeface="Helvetica Neue"/>
                  <a:buNone/>
                </a:pPr>
                <a:r>
                  <a:rPr lang="fr-FR" sz="1400" b="1" i="1" u="none" strike="noStrike" cap="none" dirty="0">
                    <a:solidFill>
                      <a:schemeClr val="bg2"/>
                    </a:solidFill>
                    <a:latin typeface="Arial"/>
                    <a:ea typeface="Arial"/>
                    <a:cs typeface="Arial"/>
                    <a:sym typeface="Arial"/>
                  </a:rPr>
                  <a:t>Formateur</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3200"/>
                  <a:buFont typeface="Helvetica Neue"/>
                  <a:buNone/>
                </a:pPr>
                <a:r>
                  <a:rPr lang="fr-FR" sz="1400" b="1" i="1" u="none" strike="noStrike" cap="none" dirty="0">
                    <a:solidFill>
                      <a:schemeClr val="bg2"/>
                    </a:solidFill>
                    <a:latin typeface="Arial"/>
                    <a:ea typeface="Arial"/>
                    <a:cs typeface="Arial"/>
                    <a:sym typeface="Arial"/>
                  </a:rPr>
                  <a:t>Fédéral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3200"/>
                  <a:buFont typeface="Helvetica Neue"/>
                  <a:buNone/>
                </a:pPr>
                <a:r>
                  <a:rPr lang="fr-FR" sz="1400" b="1" i="1" u="none" strike="noStrike" cap="none" dirty="0">
                    <a:solidFill>
                      <a:schemeClr val="bg2"/>
                    </a:solidFill>
                    <a:latin typeface="Arial"/>
                    <a:ea typeface="Arial"/>
                    <a:cs typeface="Arial"/>
                    <a:sym typeface="Arial"/>
                  </a:rPr>
                  <a:t>Club</a:t>
                </a:r>
                <a:endParaRPr sz="1400" b="1" i="1" u="none" strike="noStrike" cap="none" dirty="0">
                  <a:solidFill>
                    <a:schemeClr val="bg2"/>
                  </a:solidFill>
                  <a:latin typeface="Arial"/>
                  <a:ea typeface="Arial"/>
                  <a:cs typeface="Arial"/>
                  <a:sym typeface="Arial"/>
                </a:endParaRPr>
              </a:p>
            </p:txBody>
          </p:sp>
          <p:sp>
            <p:nvSpPr>
              <p:cNvPr id="1138" name="Google Shape;1138;p72"/>
              <p:cNvSpPr txBox="1"/>
              <p:nvPr/>
            </p:nvSpPr>
            <p:spPr>
              <a:xfrm>
                <a:off x="5438831" y="3750761"/>
                <a:ext cx="2304000" cy="1396800"/>
              </a:xfrm>
              <a:prstGeom prst="rect">
                <a:avLst/>
              </a:prstGeom>
              <a:solidFill>
                <a:srgbClr val="A3C8EC"/>
              </a:solidFill>
              <a:ln w="25400" cap="flat" cmpd="sng">
                <a:solidFill>
                  <a:srgbClr val="0070C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70C0"/>
                  </a:buClr>
                  <a:buSzPts val="3200"/>
                  <a:buFont typeface="Helvetica Neue"/>
                  <a:buNone/>
                </a:pPr>
                <a:r>
                  <a:rPr lang="fr-FR" sz="1400" b="0" i="0" u="none" strike="noStrike" cap="none">
                    <a:solidFill>
                      <a:schemeClr val="dk1"/>
                    </a:solidFill>
                    <a:latin typeface="Arial"/>
                    <a:ea typeface="Arial"/>
                    <a:cs typeface="Arial"/>
                    <a:sym typeface="Arial"/>
                  </a:rPr>
                  <a:t>Connaître les personnes habilitées à la formation interne et assister le formateur qualifié</a:t>
                </a:r>
                <a:endParaRPr sz="1400" b="0" i="0" u="none" strike="noStrike" cap="none">
                  <a:solidFill>
                    <a:schemeClr val="dk1"/>
                  </a:solidFill>
                  <a:latin typeface="Arial"/>
                  <a:ea typeface="Arial"/>
                  <a:cs typeface="Arial"/>
                  <a:sym typeface="Arial"/>
                </a:endParaRPr>
              </a:p>
            </p:txBody>
          </p:sp>
          <p:sp>
            <p:nvSpPr>
              <p:cNvPr id="1139" name="Google Shape;1139;p72"/>
              <p:cNvSpPr txBox="1"/>
              <p:nvPr/>
            </p:nvSpPr>
            <p:spPr>
              <a:xfrm>
                <a:off x="5439835" y="2861609"/>
                <a:ext cx="2303265" cy="748923"/>
              </a:xfrm>
              <a:prstGeom prst="rect">
                <a:avLst/>
              </a:prstGeom>
              <a:solidFill>
                <a:srgbClr val="A3C8EC"/>
              </a:solidFill>
              <a:ln w="25400" cap="flat" cmpd="sng">
                <a:solidFill>
                  <a:srgbClr val="0070C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70C0"/>
                  </a:buClr>
                  <a:buSzPts val="3200"/>
                  <a:buFont typeface="Helvetica Neue"/>
                  <a:buNone/>
                </a:pPr>
                <a:r>
                  <a:rPr lang="fr-FR" sz="1400" b="0" i="0" u="none" strike="noStrike" cap="none">
                    <a:solidFill>
                      <a:schemeClr val="dk1"/>
                    </a:solidFill>
                    <a:latin typeface="Arial"/>
                    <a:ea typeface="Arial"/>
                    <a:cs typeface="Arial"/>
                    <a:sym typeface="Arial"/>
                  </a:rPr>
                  <a:t>Licencié adulte supervisé par un formateur qualifié ou président de club</a:t>
                </a:r>
                <a:endParaRPr sz="1400" b="0" i="0" u="none" strike="noStrike" cap="none">
                  <a:solidFill>
                    <a:schemeClr val="dk1"/>
                  </a:solidFill>
                  <a:latin typeface="Arial"/>
                  <a:ea typeface="Arial"/>
                  <a:cs typeface="Arial"/>
                  <a:sym typeface="Arial"/>
                </a:endParaRPr>
              </a:p>
            </p:txBody>
          </p:sp>
          <p:sp>
            <p:nvSpPr>
              <p:cNvPr id="1140" name="Google Shape;1140;p72"/>
              <p:cNvSpPr txBox="1"/>
              <p:nvPr/>
            </p:nvSpPr>
            <p:spPr>
              <a:xfrm>
                <a:off x="5440096" y="5282076"/>
                <a:ext cx="2303004" cy="533479"/>
              </a:xfrm>
              <a:prstGeom prst="rect">
                <a:avLst/>
              </a:prstGeom>
              <a:solidFill>
                <a:srgbClr val="A3C8EC"/>
              </a:solidFill>
              <a:ln w="25400" cap="flat" cmpd="sng">
                <a:solidFill>
                  <a:srgbClr val="0070C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70C0"/>
                  </a:buClr>
                  <a:buSzPts val="3200"/>
                  <a:buFont typeface="Helvetica Neue"/>
                  <a:buNone/>
                </a:pPr>
                <a:r>
                  <a:rPr lang="fr-FR" sz="1400" b="0" i="1" u="none" strike="noStrike" cap="none">
                    <a:solidFill>
                      <a:schemeClr val="dk1"/>
                    </a:solidFill>
                    <a:latin typeface="Arial"/>
                    <a:ea typeface="Arial"/>
                    <a:cs typeface="Arial"/>
                    <a:sym typeface="Arial"/>
                  </a:rPr>
                  <a:t>Engagement et participation à la formation</a:t>
                </a:r>
                <a:endParaRPr sz="1400" b="0" i="0" u="none" strike="noStrike" cap="none">
                  <a:solidFill>
                    <a:schemeClr val="dk1"/>
                  </a:solidFill>
                  <a:latin typeface="Arial"/>
                  <a:ea typeface="Arial"/>
                  <a:cs typeface="Arial"/>
                  <a:sym typeface="Arial"/>
                </a:endParaRPr>
              </a:p>
            </p:txBody>
          </p:sp>
          <p:sp>
            <p:nvSpPr>
              <p:cNvPr id="1141" name="Google Shape;1141;p72"/>
              <p:cNvSpPr txBox="1"/>
              <p:nvPr/>
            </p:nvSpPr>
            <p:spPr>
              <a:xfrm>
                <a:off x="5439827" y="5907029"/>
                <a:ext cx="2303004"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70C0"/>
                  </a:buClr>
                  <a:buSzPts val="3200"/>
                  <a:buFont typeface="Helvetica Neue"/>
                  <a:buNone/>
                </a:pPr>
                <a:r>
                  <a:rPr lang="fr-FR" sz="1400" b="1" i="1" u="none" strike="noStrike" cap="none" dirty="0">
                    <a:solidFill>
                      <a:schemeClr val="bg2"/>
                    </a:solidFill>
                    <a:latin typeface="Arial"/>
                    <a:ea typeface="Arial"/>
                    <a:cs typeface="Arial"/>
                    <a:sym typeface="Arial"/>
                  </a:rPr>
                  <a:t>5 ans </a:t>
                </a:r>
                <a:endParaRPr sz="1400" b="1"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70C0"/>
                  </a:buClr>
                  <a:buSzPts val="3200"/>
                  <a:buFont typeface="Helvetica Neue"/>
                  <a:buNone/>
                </a:pPr>
                <a:r>
                  <a:rPr lang="fr-FR" sz="1200" b="1" i="1" u="none" strike="noStrike" cap="none" dirty="0">
                    <a:solidFill>
                      <a:schemeClr val="bg2"/>
                    </a:solidFill>
                    <a:latin typeface="Arial"/>
                    <a:ea typeface="Arial"/>
                    <a:cs typeface="Arial"/>
                    <a:sym typeface="Arial"/>
                  </a:rPr>
                  <a:t>perte en cas de changement de club</a:t>
                </a:r>
                <a:endParaRPr sz="1200" b="1" i="0" u="none" strike="noStrike" cap="none" dirty="0">
                  <a:solidFill>
                    <a:schemeClr val="bg2"/>
                  </a:solidFill>
                  <a:latin typeface="Arial"/>
                  <a:ea typeface="Arial"/>
                  <a:cs typeface="Arial"/>
                  <a:sym typeface="Arial"/>
                </a:endParaRPr>
              </a:p>
            </p:txBody>
          </p:sp>
          <p:sp>
            <p:nvSpPr>
              <p:cNvPr id="1142" name="Google Shape;1142;p72"/>
              <p:cNvSpPr txBox="1"/>
              <p:nvPr/>
            </p:nvSpPr>
            <p:spPr>
              <a:xfrm>
                <a:off x="8936556" y="3752557"/>
                <a:ext cx="2880000" cy="1395254"/>
              </a:xfrm>
              <a:prstGeom prst="rect">
                <a:avLst/>
              </a:prstGeom>
              <a:solidFill>
                <a:srgbClr val="FFA590"/>
              </a:solidFill>
              <a:ln w="25400" cap="flat" cmpd="sng">
                <a:solidFill>
                  <a:srgbClr val="D8440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C00000"/>
                  </a:buClr>
                  <a:buSzPts val="3200"/>
                  <a:buFont typeface="Helvetica Neue"/>
                  <a:buNone/>
                </a:pPr>
                <a:r>
                  <a:rPr lang="fr-FR" sz="1400" b="0" i="0" u="none" strike="noStrike" cap="none">
                    <a:solidFill>
                      <a:schemeClr val="bg2"/>
                    </a:solidFill>
                    <a:latin typeface="Arial"/>
                    <a:ea typeface="Arial"/>
                    <a:cs typeface="Arial"/>
                    <a:sym typeface="Arial"/>
                  </a:rPr>
                  <a:t>Expérimentation investissement partagé, organisation formation nouveaux pratiquants (autonomie et construction), repérage potentiel compétition, encadrement et supervision IAC et AFA</a:t>
                </a:r>
                <a:endParaRPr sz="1400" b="0" i="0" u="none" strike="noStrike" cap="none">
                  <a:solidFill>
                    <a:schemeClr val="bg2"/>
                  </a:solidFill>
                  <a:latin typeface="Arial"/>
                  <a:ea typeface="Arial"/>
                  <a:cs typeface="Arial"/>
                  <a:sym typeface="Arial"/>
                </a:endParaRPr>
              </a:p>
            </p:txBody>
          </p:sp>
          <p:sp>
            <p:nvSpPr>
              <p:cNvPr id="1143" name="Google Shape;1143;p72"/>
              <p:cNvSpPr txBox="1"/>
              <p:nvPr/>
            </p:nvSpPr>
            <p:spPr>
              <a:xfrm>
                <a:off x="8936556" y="2967224"/>
                <a:ext cx="2879999" cy="533479"/>
              </a:xfrm>
              <a:prstGeom prst="rect">
                <a:avLst/>
              </a:prstGeom>
              <a:solidFill>
                <a:srgbClr val="FFA590"/>
              </a:solidFill>
              <a:ln w="25400" cap="flat" cmpd="sng">
                <a:solidFill>
                  <a:srgbClr val="D8440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C00000"/>
                  </a:buClr>
                  <a:buSzPts val="3200"/>
                  <a:buFont typeface="Helvetica Neue"/>
                  <a:buNone/>
                </a:pPr>
                <a:r>
                  <a:rPr lang="fr-FR" sz="1400" b="0" i="0" u="none" strike="noStrike" cap="none">
                    <a:solidFill>
                      <a:schemeClr val="bg2"/>
                    </a:solidFill>
                    <a:latin typeface="Arial"/>
                    <a:ea typeface="Arial"/>
                    <a:cs typeface="Arial"/>
                    <a:sym typeface="Arial"/>
                  </a:rPr>
                  <a:t>Licencié adulte souhaitant devenir formateur qualifié</a:t>
                </a:r>
                <a:endParaRPr sz="1400" b="0" i="0" u="none" strike="noStrike" cap="none">
                  <a:solidFill>
                    <a:schemeClr val="bg2"/>
                  </a:solidFill>
                  <a:latin typeface="Arial"/>
                  <a:ea typeface="Arial"/>
                  <a:cs typeface="Arial"/>
                  <a:sym typeface="Arial"/>
                </a:endParaRPr>
              </a:p>
            </p:txBody>
          </p:sp>
          <p:sp>
            <p:nvSpPr>
              <p:cNvPr id="1144" name="Google Shape;1144;p72"/>
              <p:cNvSpPr txBox="1"/>
              <p:nvPr/>
            </p:nvSpPr>
            <p:spPr>
              <a:xfrm>
                <a:off x="8936564" y="5289959"/>
                <a:ext cx="2879991" cy="533479"/>
              </a:xfrm>
              <a:prstGeom prst="rect">
                <a:avLst/>
              </a:prstGeom>
              <a:solidFill>
                <a:srgbClr val="FFA590"/>
              </a:solidFill>
              <a:ln w="25400" cap="flat" cmpd="sng">
                <a:solidFill>
                  <a:srgbClr val="D84400"/>
                </a:solidFill>
                <a:prstDash val="solid"/>
                <a:miter lim="400000"/>
                <a:headEnd type="none" w="sm" len="sm"/>
                <a:tailEnd type="none" w="sm" len="sm"/>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C00000"/>
                  </a:buClr>
                  <a:buSzPts val="3200"/>
                  <a:buFont typeface="Helvetica Neue"/>
                  <a:buNone/>
                </a:pPr>
                <a:r>
                  <a:rPr lang="fr-FR" sz="1400" b="0" i="0" u="none" strike="noStrike" cap="none">
                    <a:solidFill>
                      <a:schemeClr val="bg2"/>
                    </a:solidFill>
                    <a:latin typeface="Arial"/>
                    <a:ea typeface="Arial"/>
                    <a:cs typeface="Arial"/>
                    <a:sym typeface="Arial"/>
                  </a:rPr>
                  <a:t>Formation théorique + formation en EFAM (1 jour)</a:t>
                </a:r>
                <a:endParaRPr sz="1400" b="0" i="0" u="none" strike="noStrike" cap="none">
                  <a:solidFill>
                    <a:schemeClr val="bg2"/>
                  </a:solidFill>
                  <a:latin typeface="Arial"/>
                  <a:ea typeface="Arial"/>
                  <a:cs typeface="Arial"/>
                  <a:sym typeface="Arial"/>
                </a:endParaRPr>
              </a:p>
            </p:txBody>
          </p:sp>
          <p:sp>
            <p:nvSpPr>
              <p:cNvPr id="1145" name="Google Shape;1145;p72"/>
              <p:cNvSpPr txBox="1"/>
              <p:nvPr/>
            </p:nvSpPr>
            <p:spPr>
              <a:xfrm>
                <a:off x="6208964" y="1502050"/>
                <a:ext cx="764731" cy="379591"/>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B050"/>
                  </a:buClr>
                  <a:buSzPts val="2800"/>
                  <a:buFont typeface="Helvetica Neue"/>
                  <a:buNone/>
                </a:pPr>
                <a:r>
                  <a:rPr lang="fr-FR" sz="1800" b="1" i="1" u="none" strike="noStrike" cap="none" dirty="0">
                    <a:solidFill>
                      <a:schemeClr val="bg2"/>
                    </a:solidFill>
                    <a:latin typeface="Arial"/>
                    <a:ea typeface="Arial"/>
                    <a:cs typeface="Arial"/>
                    <a:sym typeface="Arial"/>
                  </a:rPr>
                  <a:t>IAC</a:t>
                </a:r>
                <a:endParaRPr sz="1800" b="1" i="1" u="none" strike="noStrike" cap="none" dirty="0">
                  <a:solidFill>
                    <a:schemeClr val="bg2"/>
                  </a:solidFill>
                  <a:latin typeface="Arial"/>
                  <a:ea typeface="Arial"/>
                  <a:cs typeface="Arial"/>
                  <a:sym typeface="Arial"/>
                </a:endParaRPr>
              </a:p>
            </p:txBody>
          </p:sp>
          <p:sp>
            <p:nvSpPr>
              <p:cNvPr id="1146" name="Google Shape;1146;p72"/>
              <p:cNvSpPr txBox="1"/>
              <p:nvPr/>
            </p:nvSpPr>
            <p:spPr>
              <a:xfrm>
                <a:off x="9225053" y="5965586"/>
                <a:ext cx="2303004" cy="318036"/>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70C0"/>
                  </a:buClr>
                  <a:buSzPts val="3200"/>
                  <a:buFont typeface="Helvetica Neue"/>
                  <a:buNone/>
                </a:pPr>
                <a:r>
                  <a:rPr lang="fr-FR" sz="1400" b="1" i="1" u="none" strike="noStrike" cap="none">
                    <a:solidFill>
                      <a:srgbClr val="D84400"/>
                    </a:solidFill>
                    <a:latin typeface="Arial"/>
                    <a:ea typeface="Arial"/>
                    <a:cs typeface="Arial"/>
                    <a:sym typeface="Arial"/>
                  </a:rPr>
                  <a:t>5 ans</a:t>
                </a:r>
                <a:endParaRPr sz="1400" b="0" i="0" u="none" strike="noStrike" cap="none">
                  <a:solidFill>
                    <a:srgbClr val="D84400"/>
                  </a:solidFill>
                  <a:latin typeface="Arial"/>
                  <a:ea typeface="Arial"/>
                  <a:cs typeface="Arial"/>
                  <a:sym typeface="Arial"/>
                </a:endParaRPr>
              </a:p>
            </p:txBody>
          </p:sp>
          <p:sp>
            <p:nvSpPr>
              <p:cNvPr id="1147" name="Google Shape;1147;p72"/>
              <p:cNvSpPr txBox="1"/>
              <p:nvPr/>
            </p:nvSpPr>
            <p:spPr>
              <a:xfrm>
                <a:off x="9994189" y="1502049"/>
                <a:ext cx="764731" cy="379591"/>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B050"/>
                  </a:buClr>
                  <a:buSzPts val="2800"/>
                  <a:buFont typeface="Helvetica Neue"/>
                  <a:buNone/>
                </a:pPr>
                <a:r>
                  <a:rPr lang="fr-FR" sz="1800" b="1" i="1" u="none" strike="noStrike" cap="none">
                    <a:solidFill>
                      <a:srgbClr val="D84400"/>
                    </a:solidFill>
                    <a:latin typeface="Arial"/>
                    <a:ea typeface="Arial"/>
                    <a:cs typeface="Arial"/>
                    <a:sym typeface="Arial"/>
                  </a:rPr>
                  <a:t>FFA</a:t>
                </a:r>
                <a:endParaRPr sz="1800" b="1" i="1" u="none" strike="noStrike" cap="none">
                  <a:solidFill>
                    <a:srgbClr val="D84400"/>
                  </a:solidFill>
                  <a:latin typeface="Arial"/>
                  <a:ea typeface="Arial"/>
                  <a:cs typeface="Arial"/>
                  <a:sym typeface="Arial"/>
                </a:endParaRPr>
              </a:p>
            </p:txBody>
          </p:sp>
        </p:grpSp>
        <p:sp>
          <p:nvSpPr>
            <p:cNvPr id="1148" name="Google Shape;1148;p72"/>
            <p:cNvSpPr txBox="1"/>
            <p:nvPr/>
          </p:nvSpPr>
          <p:spPr>
            <a:xfrm>
              <a:off x="2037770" y="5848167"/>
              <a:ext cx="2303004" cy="533479"/>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70C0"/>
                </a:buClr>
                <a:buSzPts val="3200"/>
                <a:buFont typeface="Helvetica Neue"/>
                <a:buNone/>
              </a:pPr>
              <a:r>
                <a:rPr lang="fr-FR" sz="1400" b="1" i="1" u="none" strike="noStrike" cap="none">
                  <a:solidFill>
                    <a:srgbClr val="00B050"/>
                  </a:solidFill>
                  <a:latin typeface="Arial"/>
                  <a:ea typeface="Arial"/>
                  <a:cs typeface="Arial"/>
                  <a:sym typeface="Arial"/>
                </a:rPr>
                <a:t>Tant que le licencié est junior</a:t>
              </a:r>
              <a:endParaRPr sz="1200" b="0" i="0" u="none" strike="noStrike" cap="none">
                <a:solidFill>
                  <a:srgbClr val="00B050"/>
                </a:solidFill>
                <a:latin typeface="Arial"/>
                <a:ea typeface="Arial"/>
                <a:cs typeface="Arial"/>
                <a:sym typeface="Arial"/>
              </a:endParaRP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53"/>
        <p:cNvGrpSpPr/>
        <p:nvPr/>
      </p:nvGrpSpPr>
      <p:grpSpPr>
        <a:xfrm>
          <a:off x="0" y="0"/>
          <a:ext cx="0" cy="0"/>
          <a:chOff x="0" y="0"/>
          <a:chExt cx="0" cy="0"/>
        </a:xfrm>
      </p:grpSpPr>
      <p:sp>
        <p:nvSpPr>
          <p:cNvPr id="1154" name="Google Shape;1154;p73"/>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a:solidFill>
                  <a:schemeClr val="lt1"/>
                </a:solidFill>
                <a:latin typeface="Arial Black"/>
                <a:ea typeface="Arial Black"/>
                <a:cs typeface="Arial Black"/>
                <a:sym typeface="Arial Black"/>
              </a:rPr>
              <a:t>Les diplômes de formation</a:t>
            </a:r>
            <a:endParaRPr/>
          </a:p>
        </p:txBody>
      </p:sp>
      <p:sp>
        <p:nvSpPr>
          <p:cNvPr id="1155" name="Google Shape;1155;p7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75</a:t>
            </a:fld>
            <a:endParaRPr dirty="0">
              <a:solidFill>
                <a:schemeClr val="bg2"/>
              </a:solidFill>
            </a:endParaRPr>
          </a:p>
        </p:txBody>
      </p:sp>
      <p:sp>
        <p:nvSpPr>
          <p:cNvPr id="1156" name="Google Shape;1156;p73"/>
          <p:cNvSpPr txBox="1"/>
          <p:nvPr/>
        </p:nvSpPr>
        <p:spPr>
          <a:xfrm>
            <a:off x="933913" y="1291897"/>
            <a:ext cx="9991665" cy="55809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bg2"/>
              </a:buClr>
              <a:buSzPts val="2000"/>
              <a:buFont typeface="Arial"/>
              <a:buNone/>
            </a:pPr>
            <a:r>
              <a:rPr lang="fr-FR" sz="2000" b="1" i="0" u="sng" strike="noStrike" cap="none" dirty="0">
                <a:solidFill>
                  <a:schemeClr val="bg2">
                    <a:lumMod val="75000"/>
                    <a:lumOff val="25000"/>
                  </a:schemeClr>
                </a:solidFill>
                <a:latin typeface="Arial"/>
                <a:ea typeface="Arial"/>
                <a:cs typeface="Arial"/>
                <a:sym typeface="Arial"/>
              </a:rPr>
              <a:t>Comment obtenir ces qualifications </a:t>
            </a:r>
            <a:r>
              <a:rPr lang="fr-FR" sz="2000" b="1" i="0" u="none" strike="noStrike" cap="none" dirty="0">
                <a:solidFill>
                  <a:schemeClr val="bg2">
                    <a:lumMod val="75000"/>
                    <a:lumOff val="25000"/>
                  </a:schemeClr>
                </a:solidFill>
                <a:latin typeface="Arial"/>
                <a:ea typeface="Arial"/>
                <a:cs typeface="Arial"/>
                <a:sym typeface="Arial"/>
              </a:rPr>
              <a:t>?</a:t>
            </a:r>
            <a:endParaRPr sz="1400" b="1" i="0" u="none" strike="noStrike" cap="none" dirty="0">
              <a:solidFill>
                <a:schemeClr val="bg2">
                  <a:lumMod val="75000"/>
                  <a:lumOff val="25000"/>
                </a:schemeClr>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Assistant Formateur Aéromodélisme : </a:t>
            </a:r>
            <a:endParaRPr sz="1400" b="1" i="0" u="sng"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½ journée à passer dans une EFAM</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Session organisée par la LAM.</a:t>
            </a: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Initiateur Aéromodélisme Club </a:t>
            </a:r>
            <a:r>
              <a:rPr lang="fr-FR" sz="1800" b="0" i="0" u="none" strike="noStrike" cap="none" dirty="0">
                <a:solidFill>
                  <a:schemeClr val="bg2"/>
                </a:solidFill>
                <a:latin typeface="Arial"/>
                <a:ea typeface="Arial"/>
                <a:cs typeface="Arial"/>
                <a:sym typeface="Arial"/>
              </a:rPr>
              <a:t>: </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Le club attribue l’IAC aux personnes souhaitant s’impliquer dans la formation.</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Le club attribue la qualification dans l’extranet.</a:t>
            </a: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Formateur Fédéral Aéromodélisme : </a:t>
            </a:r>
            <a:endParaRPr sz="1400" b="1" i="0" u="sng"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Formation théorique en ligne via l’espace licencié.</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Formation pratique sur une journée dans une EFAM.</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Formation pratique organisée par la LAM.</a:t>
            </a:r>
            <a:endParaRPr sz="1400" b="0" i="0" u="none" strike="noStrike" cap="none" dirty="0">
              <a:solidFill>
                <a:schemeClr val="bg2"/>
              </a:solidFill>
              <a:latin typeface="Arial"/>
              <a:ea typeface="Arial"/>
              <a:cs typeface="Arial"/>
              <a:sym typeface="Arial"/>
            </a:endParaRPr>
          </a:p>
          <a:p>
            <a:pPr marL="742950" marR="0" lvl="1" indent="-285750" algn="l" rtl="0">
              <a:lnSpc>
                <a:spcPct val="100000"/>
              </a:lnSpc>
              <a:spcBef>
                <a:spcPts val="1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Saisie par la LAM sur la fiche du licencié</a:t>
            </a:r>
            <a:endParaRPr sz="14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800"/>
              <a:buFont typeface="Arial"/>
              <a:buNone/>
            </a:pPr>
            <a:endParaRPr sz="1800" b="0" i="0" u="none" strike="noStrike" cap="none" dirty="0">
              <a:solidFill>
                <a:schemeClr val="bg2"/>
              </a:solidFill>
              <a:latin typeface="Arial"/>
              <a:ea typeface="Arial"/>
              <a:cs typeface="Arial"/>
              <a:sym typeface="Arial"/>
            </a:endParaRPr>
          </a:p>
        </p:txBody>
      </p:sp>
      <p:sp>
        <p:nvSpPr>
          <p:cNvPr id="1157" name="Google Shape;1157;p73"/>
          <p:cNvSpPr txBox="1"/>
          <p:nvPr/>
        </p:nvSpPr>
        <p:spPr>
          <a:xfrm>
            <a:off x="838200" y="176463"/>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Les diplômes de formation</a:t>
            </a:r>
            <a:endParaRPr sz="4400" b="1" i="0" u="none" strike="noStrike" cap="none" dirty="0">
              <a:solidFill>
                <a:schemeClr val="bg2"/>
              </a:solidFill>
              <a:latin typeface="Arial Black"/>
              <a:ea typeface="Arial Black"/>
              <a:cs typeface="Arial Black"/>
              <a:sym typeface="Arial Black"/>
            </a:endParaRPr>
          </a:p>
        </p:txBody>
      </p:sp>
      <p:pic>
        <p:nvPicPr>
          <p:cNvPr id="1158" name="Google Shape;1158;p73" descr="Une image contenant habits, plein air, personne, arbre&#10;&#10;Le contenu généré par l’IA peut être incorrect."/>
          <p:cNvPicPr preferRelativeResize="0"/>
          <p:nvPr/>
        </p:nvPicPr>
        <p:blipFill rotWithShape="1">
          <a:blip r:embed="rId3">
            <a:alphaModFix/>
          </a:blip>
          <a:srcRect/>
          <a:stretch/>
        </p:blipFill>
        <p:spPr>
          <a:xfrm>
            <a:off x="8772047" y="1268464"/>
            <a:ext cx="2880714" cy="216053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63"/>
        <p:cNvGrpSpPr/>
        <p:nvPr/>
      </p:nvGrpSpPr>
      <p:grpSpPr>
        <a:xfrm>
          <a:off x="0" y="0"/>
          <a:ext cx="0" cy="0"/>
          <a:chOff x="0" y="0"/>
          <a:chExt cx="0" cy="0"/>
        </a:xfrm>
      </p:grpSpPr>
      <p:sp>
        <p:nvSpPr>
          <p:cNvPr id="1164" name="Google Shape;1164;p74"/>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200"/>
              <a:buFont typeface="Arial Black"/>
              <a:buNone/>
            </a:pPr>
            <a:r>
              <a:rPr lang="fr-FR" sz="4200" b="1" i="0" u="none" strike="noStrike" cap="none" dirty="0">
                <a:solidFill>
                  <a:schemeClr val="bg2"/>
                </a:solidFill>
                <a:latin typeface="Arial Black"/>
                <a:ea typeface="Arial Black"/>
                <a:cs typeface="Arial Black"/>
                <a:sym typeface="Arial Black"/>
              </a:rPr>
              <a:t>Label Ecole Française d’Aéromodélisme (EFAM)</a:t>
            </a:r>
            <a:endParaRPr dirty="0">
              <a:solidFill>
                <a:schemeClr val="bg2"/>
              </a:solidFill>
            </a:endParaRPr>
          </a:p>
        </p:txBody>
      </p:sp>
      <p:sp>
        <p:nvSpPr>
          <p:cNvPr id="1165" name="Google Shape;1165;p74"/>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76</a:t>
            </a:fld>
            <a:endParaRPr dirty="0">
              <a:solidFill>
                <a:schemeClr val="bg2"/>
              </a:solidFill>
            </a:endParaRPr>
          </a:p>
        </p:txBody>
      </p:sp>
      <p:sp>
        <p:nvSpPr>
          <p:cNvPr id="1166" name="Google Shape;1166;p74"/>
          <p:cNvSpPr txBox="1"/>
          <p:nvPr/>
        </p:nvSpPr>
        <p:spPr>
          <a:xfrm>
            <a:off x="707358" y="1934308"/>
            <a:ext cx="10777284" cy="1592682"/>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L’objectif</a:t>
            </a:r>
            <a:r>
              <a:rPr lang="fr-FR" sz="1800" b="1" i="0" u="none" strike="noStrike" cap="none" dirty="0">
                <a:solidFill>
                  <a:schemeClr val="bg2"/>
                </a:solidFill>
                <a:latin typeface="Arial"/>
                <a:ea typeface="Arial"/>
                <a:cs typeface="Arial"/>
                <a:sym typeface="Arial"/>
              </a:rPr>
              <a:t> :</a:t>
            </a:r>
            <a:r>
              <a:rPr lang="fr-FR" sz="1800" dirty="0">
                <a:solidFill>
                  <a:schemeClr val="bg2"/>
                </a:solidFill>
              </a:rPr>
              <a:t> </a:t>
            </a:r>
          </a:p>
          <a:p>
            <a:pPr marL="0" marR="0" lvl="0" indent="0" algn="just" rtl="0">
              <a:lnSpc>
                <a:spcPct val="100000"/>
              </a:lnSpc>
              <a:spcBef>
                <a:spcPts val="0"/>
              </a:spcBef>
              <a:spcAft>
                <a:spcPts val="0"/>
              </a:spcAft>
              <a:buClr>
                <a:schemeClr val="bg2"/>
              </a:buClr>
              <a:buSzPts val="1800"/>
              <a:buFont typeface="Arial"/>
              <a:buNone/>
            </a:pPr>
            <a:endParaRPr lang="fr-FR" sz="18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chemeClr val="bg2"/>
              </a:buClr>
              <a:buSzPts val="1800"/>
              <a:buFont typeface="Arial"/>
              <a:buNone/>
            </a:pPr>
            <a:r>
              <a:rPr lang="fr-FR" sz="1800" b="0" i="0" u="none" strike="noStrike" cap="none" dirty="0">
                <a:solidFill>
                  <a:schemeClr val="bg2"/>
                </a:solidFill>
                <a:latin typeface="Arial"/>
                <a:ea typeface="Arial"/>
                <a:cs typeface="Arial"/>
                <a:sym typeface="Arial"/>
              </a:rPr>
              <a:t>Reconnaître et faire valoir la capacité d’un club à former et à initier de nouveaux aéromodélistes en se basant sur un programme de formation structuré et de qualité en s’appuyant sur des formateurs diplômés. </a:t>
            </a:r>
            <a:endParaRPr sz="1800" b="0" i="1" u="none" strike="noStrike" cap="none" dirty="0">
              <a:solidFill>
                <a:schemeClr val="bg2"/>
              </a:solidFill>
              <a:latin typeface="Arial"/>
              <a:ea typeface="Arial"/>
              <a:cs typeface="Arial"/>
              <a:sym typeface="Arial"/>
            </a:endParaRPr>
          </a:p>
        </p:txBody>
      </p:sp>
      <p:sp>
        <p:nvSpPr>
          <p:cNvPr id="1167" name="Google Shape;1167;p74"/>
          <p:cNvSpPr txBox="1"/>
          <p:nvPr/>
        </p:nvSpPr>
        <p:spPr>
          <a:xfrm>
            <a:off x="707358" y="3932926"/>
            <a:ext cx="10777284" cy="365126"/>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sng" strike="noStrike" cap="none" dirty="0">
                <a:solidFill>
                  <a:schemeClr val="bg2"/>
                </a:solidFill>
                <a:latin typeface="Arial"/>
                <a:ea typeface="Arial"/>
                <a:cs typeface="Arial"/>
                <a:sym typeface="Arial"/>
              </a:rPr>
              <a:t>Quelques chiffres</a:t>
            </a:r>
            <a:r>
              <a:rPr lang="fr-FR" sz="1800" b="1" i="0" u="none" strike="noStrike" cap="none" dirty="0">
                <a:solidFill>
                  <a:schemeClr val="bg2"/>
                </a:solidFill>
                <a:latin typeface="Arial"/>
                <a:ea typeface="Arial"/>
                <a:cs typeface="Arial"/>
                <a:sym typeface="Arial"/>
              </a:rPr>
              <a:t> :</a:t>
            </a:r>
            <a:endParaRPr sz="1800" b="0" i="0" u="none" strike="noStrike" cap="none" dirty="0">
              <a:solidFill>
                <a:schemeClr val="bg2"/>
              </a:solidFill>
              <a:latin typeface="Arial"/>
              <a:ea typeface="Arial"/>
              <a:cs typeface="Arial"/>
              <a:sym typeface="Arial"/>
            </a:endParaRPr>
          </a:p>
        </p:txBody>
      </p:sp>
      <p:pic>
        <p:nvPicPr>
          <p:cNvPr id="1168" name="Google Shape;1168;p74" descr="Une image contenant logo, symbole, Police, Graphique&#10;&#10;Le contenu généré par l’IA peut être incorrect."/>
          <p:cNvPicPr preferRelativeResize="0"/>
          <p:nvPr/>
        </p:nvPicPr>
        <p:blipFill rotWithShape="1">
          <a:blip r:embed="rId3">
            <a:alphaModFix/>
          </a:blip>
          <a:srcRect/>
          <a:stretch/>
        </p:blipFill>
        <p:spPr>
          <a:xfrm>
            <a:off x="11166169" y="61327"/>
            <a:ext cx="973183" cy="973183"/>
          </a:xfrm>
          <a:prstGeom prst="rect">
            <a:avLst/>
          </a:prstGeom>
          <a:noFill/>
          <a:ln>
            <a:noFill/>
          </a:ln>
        </p:spPr>
      </p:pic>
      <p:sp>
        <p:nvSpPr>
          <p:cNvPr id="1169" name="Google Shape;1169;p74"/>
          <p:cNvSpPr txBox="1"/>
          <p:nvPr/>
        </p:nvSpPr>
        <p:spPr>
          <a:xfrm>
            <a:off x="692648" y="4703988"/>
            <a:ext cx="10777284" cy="902811"/>
          </a:xfrm>
          <a:prstGeom prst="rect">
            <a:avLst/>
          </a:prstGeom>
          <a:noFill/>
          <a:ln>
            <a:noFill/>
          </a:ln>
        </p:spPr>
        <p:txBody>
          <a:bodyPr spcFirstLastPara="1" wrap="square" lIns="91425" tIns="45700" rIns="91425" bIns="45700" anchor="t" anchorCtr="0">
            <a:spAutoFit/>
          </a:bodyPr>
          <a:lstStyle/>
          <a:p>
            <a:pPr marL="741600" marR="0" lvl="0" indent="-285750" algn="l" rtl="0">
              <a:lnSpc>
                <a:spcPct val="100000"/>
              </a:lnSpc>
              <a:spcBef>
                <a:spcPts val="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Plus de 100 labels délivrés depuis 2022</a:t>
            </a:r>
            <a:endParaRPr sz="1400" b="0" i="0" u="none" strike="noStrike" cap="none" dirty="0">
              <a:solidFill>
                <a:schemeClr val="bg2"/>
              </a:solidFill>
              <a:latin typeface="Arial"/>
              <a:ea typeface="Arial"/>
              <a:cs typeface="Arial"/>
              <a:sym typeface="Arial"/>
            </a:endParaRPr>
          </a:p>
          <a:p>
            <a:pPr marL="741600" marR="0" lvl="0" indent="-285750" algn="l" rtl="0">
              <a:lnSpc>
                <a:spcPct val="100000"/>
              </a:lnSpc>
              <a:spcBef>
                <a:spcPts val="2000"/>
              </a:spcBef>
              <a:spcAft>
                <a:spcPts val="0"/>
              </a:spcAft>
              <a:buClr>
                <a:schemeClr val="bg2"/>
              </a:buClr>
              <a:buSzPts val="1800"/>
              <a:buFont typeface="Arial"/>
              <a:buChar char="•"/>
            </a:pPr>
            <a:r>
              <a:rPr lang="fr-FR" sz="1800" b="0" i="0" u="none" strike="noStrike" cap="none" dirty="0">
                <a:solidFill>
                  <a:schemeClr val="bg2"/>
                </a:solidFill>
                <a:latin typeface="Arial"/>
                <a:ea typeface="Arial"/>
                <a:cs typeface="Arial"/>
                <a:sym typeface="Arial"/>
              </a:rPr>
              <a:t>Au moins une EFAM active dans les LAM</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sp>
        <p:nvSpPr>
          <p:cNvPr id="1175" name="Google Shape;1175;p75"/>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Dossier de labellisation</a:t>
            </a:r>
            <a:endParaRPr dirty="0">
              <a:solidFill>
                <a:schemeClr val="bg2"/>
              </a:solidFill>
            </a:endParaRPr>
          </a:p>
        </p:txBody>
      </p:sp>
      <p:sp>
        <p:nvSpPr>
          <p:cNvPr id="1176" name="Google Shape;1176;p75"/>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77</a:t>
            </a:fld>
            <a:endParaRPr dirty="0">
              <a:solidFill>
                <a:schemeClr val="bg2"/>
              </a:solidFill>
            </a:endParaRPr>
          </a:p>
        </p:txBody>
      </p:sp>
      <p:sp>
        <p:nvSpPr>
          <p:cNvPr id="1177" name="Google Shape;1177;p75"/>
          <p:cNvSpPr txBox="1"/>
          <p:nvPr/>
        </p:nvSpPr>
        <p:spPr>
          <a:xfrm>
            <a:off x="707358" y="3429000"/>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Pour obtenir la labellisation, les clubs peuvent transmettre leur dossier tout au long de l’année en vue d’une analyse par la commission formation fédérale. </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38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Le dossier doit être composé du </a:t>
            </a:r>
            <a:r>
              <a:rPr lang="fr-FR" sz="1800" b="1" i="0" u="sng" strike="noStrike" cap="none" dirty="0">
                <a:solidFill>
                  <a:schemeClr val="bg2"/>
                </a:solidFill>
                <a:latin typeface="Arial"/>
                <a:ea typeface="Arial"/>
                <a:cs typeface="Arial"/>
                <a:sym typeface="Arial"/>
                <a:hlinkClick r:id="rId3">
                  <a:extLst>
                    <a:ext uri="{A12FA001-AC4F-418D-AE19-62706E023703}">
                      <ahyp:hlinkClr xmlns:ahyp="http://schemas.microsoft.com/office/drawing/2018/hyperlinkcolor" val="tx"/>
                    </a:ext>
                  </a:extLst>
                </a:hlinkClick>
              </a:rPr>
              <a:t>formulaire de demande de label</a:t>
            </a:r>
            <a:r>
              <a:rPr lang="fr-FR" sz="1800" b="1" i="0" u="none" strike="noStrike" cap="none" dirty="0">
                <a:solidFill>
                  <a:schemeClr val="bg2"/>
                </a:solidFill>
                <a:latin typeface="Arial"/>
                <a:ea typeface="Arial"/>
                <a:cs typeface="Arial"/>
                <a:sym typeface="Arial"/>
              </a:rPr>
              <a:t>,</a:t>
            </a:r>
            <a:r>
              <a:rPr lang="fr-FR" sz="1800" b="0" i="0" u="none" strike="noStrike" cap="none" dirty="0">
                <a:solidFill>
                  <a:schemeClr val="bg2"/>
                </a:solidFill>
                <a:latin typeface="Arial"/>
                <a:ea typeface="Arial"/>
                <a:cs typeface="Arial"/>
                <a:sym typeface="Arial"/>
              </a:rPr>
              <a:t> ainsi que du </a:t>
            </a:r>
            <a:r>
              <a:rPr lang="fr-FR" sz="1800" b="1" i="0" u="none" strike="noStrike" cap="none" dirty="0">
                <a:solidFill>
                  <a:schemeClr val="bg2"/>
                </a:solidFill>
                <a:latin typeface="Arial"/>
                <a:ea typeface="Arial"/>
                <a:cs typeface="Arial"/>
                <a:sym typeface="Arial"/>
              </a:rPr>
              <a:t>dossier de présentation de l’activité de formation</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38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La commission dispose de 3 mois pour prendre la décision. </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Un des principaux critères sur lequel elle s’appuie pour prendre sa décision est la qualité du programme pédagogique de formation et de progression des élèves. </a:t>
            </a:r>
            <a:endParaRPr sz="1800" b="0" i="1" u="none" strike="noStrike" cap="none" dirty="0">
              <a:solidFill>
                <a:schemeClr val="bg2"/>
              </a:solidFill>
              <a:latin typeface="Arial"/>
              <a:ea typeface="Arial"/>
              <a:cs typeface="Arial"/>
              <a:sym typeface="Arial"/>
            </a:endParaRPr>
          </a:p>
          <a:p>
            <a:pPr marL="0" marR="0" lvl="0" indent="0" algn="just" rtl="0">
              <a:lnSpc>
                <a:spcPct val="100000"/>
              </a:lnSpc>
              <a:spcBef>
                <a:spcPts val="3800"/>
              </a:spcBef>
              <a:spcAft>
                <a:spcPts val="0"/>
              </a:spcAft>
              <a:buClr>
                <a:srgbClr val="000000"/>
              </a:buClr>
              <a:buSzPts val="1800"/>
              <a:buFont typeface="Arial"/>
              <a:buNone/>
            </a:pPr>
            <a:endParaRPr sz="1800" b="0" i="1" u="none" strike="noStrike" cap="none" dirty="0">
              <a:solidFill>
                <a:schemeClr val="bg2"/>
              </a:solidFill>
              <a:latin typeface="Arial"/>
              <a:ea typeface="Arial"/>
              <a:cs typeface="Arial"/>
              <a:sym typeface="Arial"/>
            </a:endParaRPr>
          </a:p>
        </p:txBody>
      </p:sp>
      <p:pic>
        <p:nvPicPr>
          <p:cNvPr id="1178" name="Google Shape;1178;p75" descr="Une image contenant logo, symbole, Police, Graphique&#10;&#10;Le contenu généré par l’IA peut être incorrect."/>
          <p:cNvPicPr preferRelativeResize="0"/>
          <p:nvPr/>
        </p:nvPicPr>
        <p:blipFill rotWithShape="1">
          <a:blip r:embed="rId4">
            <a:alphaModFix/>
          </a:blip>
          <a:srcRect/>
          <a:stretch/>
        </p:blipFill>
        <p:spPr>
          <a:xfrm>
            <a:off x="11166169" y="61327"/>
            <a:ext cx="973183" cy="973183"/>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1184" name="Google Shape;1184;p76"/>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Les aides fédérales à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la labellisation</a:t>
            </a:r>
            <a:endParaRPr dirty="0">
              <a:solidFill>
                <a:schemeClr val="bg2"/>
              </a:solidFill>
            </a:endParaRPr>
          </a:p>
        </p:txBody>
      </p:sp>
      <p:sp>
        <p:nvSpPr>
          <p:cNvPr id="1185" name="Google Shape;1185;p76"/>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78</a:t>
            </a:fld>
            <a:endParaRPr dirty="0">
              <a:solidFill>
                <a:schemeClr val="bg2"/>
              </a:solidFill>
            </a:endParaRPr>
          </a:p>
        </p:txBody>
      </p:sp>
      <p:sp>
        <p:nvSpPr>
          <p:cNvPr id="1186" name="Google Shape;1186;p76"/>
          <p:cNvSpPr txBox="1"/>
          <p:nvPr/>
        </p:nvSpPr>
        <p:spPr>
          <a:xfrm>
            <a:off x="707358" y="1998622"/>
            <a:ext cx="10777284" cy="1210189"/>
          </a:xfrm>
          <a:prstGeom prst="rect">
            <a:avLst/>
          </a:prstGeom>
          <a:noFill/>
          <a:ln>
            <a:noFill/>
          </a:ln>
        </p:spPr>
        <p:txBody>
          <a:bodyPr spcFirstLastPara="1" wrap="square" lIns="91425" tIns="45700" rIns="91425" bIns="45700" anchor="ctr" anchorCtr="0">
            <a:noAutofit/>
          </a:bodyPr>
          <a:lstStyle/>
          <a:p>
            <a:pPr marL="558305" marR="0" lvl="0" indent="-558305" algn="just" rtl="0">
              <a:lnSpc>
                <a:spcPct val="100000"/>
              </a:lnSpc>
              <a:spcBef>
                <a:spcPts val="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Un kit de communication « label » </a:t>
            </a:r>
            <a:r>
              <a:rPr lang="fr-FR" sz="1800" b="0" i="0" u="none" strike="noStrike" cap="none" dirty="0">
                <a:solidFill>
                  <a:schemeClr val="bg2"/>
                </a:solidFill>
                <a:latin typeface="Arial"/>
                <a:ea typeface="Arial"/>
                <a:cs typeface="Arial"/>
                <a:sym typeface="Arial"/>
              </a:rPr>
              <a:t>pour augmenter la visibilité du club : flyers, flammes, kakemonos, banderole et autocollants spécifiques</a:t>
            </a:r>
            <a:endParaRPr sz="2000" b="1" i="1" u="none" strike="noStrike" cap="none" dirty="0">
              <a:solidFill>
                <a:schemeClr val="bg2"/>
              </a:solidFill>
              <a:latin typeface="Arial"/>
              <a:ea typeface="Arial"/>
              <a:cs typeface="Arial"/>
              <a:sym typeface="Arial"/>
            </a:endParaRPr>
          </a:p>
          <a:p>
            <a:pPr marL="558305" marR="0" lvl="0" indent="-558305" algn="just" rtl="0">
              <a:lnSpc>
                <a:spcPct val="100000"/>
              </a:lnSpc>
              <a:spcBef>
                <a:spcPts val="200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Des aides matérielles et financières </a:t>
            </a:r>
            <a:r>
              <a:rPr lang="fr-FR" sz="1800" b="0" i="0" u="none" strike="noStrike" cap="none" dirty="0">
                <a:solidFill>
                  <a:schemeClr val="bg2"/>
                </a:solidFill>
                <a:latin typeface="Arial"/>
                <a:ea typeface="Arial"/>
                <a:cs typeface="Arial"/>
                <a:sym typeface="Arial"/>
              </a:rPr>
              <a:t>: matériel d’écolage, matériel informatique, aide au fonctionnement, aménagement du local de formation, etc…</a:t>
            </a:r>
            <a:endParaRPr sz="2000" b="0" i="1" u="none" strike="noStrike" cap="none" dirty="0">
              <a:solidFill>
                <a:schemeClr val="bg2"/>
              </a:solidFill>
              <a:latin typeface="Arial"/>
              <a:ea typeface="Arial"/>
              <a:cs typeface="Arial"/>
              <a:sym typeface="Arial"/>
            </a:endParaRPr>
          </a:p>
        </p:txBody>
      </p:sp>
      <p:pic>
        <p:nvPicPr>
          <p:cNvPr id="1187" name="Google Shape;1187;p76" descr="Une image contenant logo, symbole, Police, Graphique&#10;&#10;Le contenu généré par l’IA peut être incorrect."/>
          <p:cNvPicPr preferRelativeResize="0"/>
          <p:nvPr/>
        </p:nvPicPr>
        <p:blipFill rotWithShape="1">
          <a:blip r:embed="rId3">
            <a:alphaModFix/>
          </a:blip>
          <a:srcRect/>
          <a:stretch/>
        </p:blipFill>
        <p:spPr>
          <a:xfrm>
            <a:off x="11166169" y="61327"/>
            <a:ext cx="973183" cy="973183"/>
          </a:xfrm>
          <a:prstGeom prst="rect">
            <a:avLst/>
          </a:prstGeom>
          <a:noFill/>
          <a:ln>
            <a:noFill/>
          </a:ln>
        </p:spPr>
      </p:pic>
      <p:pic>
        <p:nvPicPr>
          <p:cNvPr id="1188" name="Google Shape;1188;p76" descr="Une image contenant intérieur, meubles, plafond, texte&#10;&#10;Le contenu généré par l’IA peut être incorrect."/>
          <p:cNvPicPr preferRelativeResize="0"/>
          <p:nvPr/>
        </p:nvPicPr>
        <p:blipFill rotWithShape="1">
          <a:blip r:embed="rId4">
            <a:alphaModFix/>
          </a:blip>
          <a:srcRect/>
          <a:stretch/>
        </p:blipFill>
        <p:spPr>
          <a:xfrm>
            <a:off x="1725495" y="3826957"/>
            <a:ext cx="3795233" cy="2865213"/>
          </a:xfrm>
          <a:prstGeom prst="rect">
            <a:avLst/>
          </a:prstGeom>
          <a:noFill/>
          <a:ln>
            <a:noFill/>
          </a:ln>
        </p:spPr>
      </p:pic>
      <p:pic>
        <p:nvPicPr>
          <p:cNvPr id="1189" name="Google Shape;1189;p76"/>
          <p:cNvPicPr preferRelativeResize="0"/>
          <p:nvPr/>
        </p:nvPicPr>
        <p:blipFill rotWithShape="1">
          <a:blip r:embed="rId5">
            <a:alphaModFix/>
          </a:blip>
          <a:srcRect/>
          <a:stretch/>
        </p:blipFill>
        <p:spPr>
          <a:xfrm>
            <a:off x="6253274" y="3826957"/>
            <a:ext cx="4208349" cy="282028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77"/>
          <p:cNvSpPr txBox="1">
            <a:spLocks noGrp="1"/>
          </p:cNvSpPr>
          <p:nvPr>
            <p:ph type="title"/>
          </p:nvPr>
        </p:nvSpPr>
        <p:spPr>
          <a:xfrm>
            <a:off x="5109029" y="2584547"/>
            <a:ext cx="6543732" cy="168890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a:buNone/>
            </a:pPr>
            <a:r>
              <a:rPr lang="fr-FR" sz="4400" b="1" i="0" u="none" strike="noStrike" cap="none" dirty="0">
                <a:solidFill>
                  <a:schemeClr val="bg2"/>
                </a:solidFill>
                <a:latin typeface="Arial"/>
                <a:ea typeface="Arial"/>
                <a:cs typeface="Arial"/>
                <a:sym typeface="Arial"/>
              </a:rPr>
              <a:t>Les aides fédérales</a:t>
            </a:r>
            <a:endParaRPr dirty="0">
              <a:solidFill>
                <a:schemeClr val="bg2"/>
              </a:solidFill>
            </a:endParaRPr>
          </a:p>
        </p:txBody>
      </p:sp>
      <p:sp>
        <p:nvSpPr>
          <p:cNvPr id="1196" name="Google Shape;1196;p77"/>
          <p:cNvSpPr txBox="1"/>
          <p:nvPr/>
        </p:nvSpPr>
        <p:spPr>
          <a:xfrm>
            <a:off x="11194169" y="6215665"/>
            <a:ext cx="458592"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200"/>
              <a:buFont typeface="Arial"/>
              <a:buNone/>
            </a:pPr>
            <a:fld id="{00000000-1234-1234-1234-123412341234}" type="slidenum">
              <a:rPr lang="fr-FR" sz="1200" b="0" i="0" u="none" strike="noStrike" cap="none">
                <a:solidFill>
                  <a:schemeClr val="lt1"/>
                </a:solidFill>
                <a:latin typeface="Arial"/>
                <a:ea typeface="Arial"/>
                <a:cs typeface="Arial"/>
                <a:sym typeface="Arial"/>
              </a:rPr>
              <a:t>79</a:t>
            </a:fld>
            <a:endParaRPr sz="1200" b="0" i="0" u="none" strike="noStrike" cap="none">
              <a:solidFill>
                <a:schemeClr val="lt1"/>
              </a:solidFill>
              <a:latin typeface="Arial"/>
              <a:ea typeface="Arial"/>
              <a:cs typeface="Arial"/>
              <a:sym typeface="Arial"/>
            </a:endParaRPr>
          </a:p>
        </p:txBody>
      </p:sp>
      <p:sp>
        <p:nvSpPr>
          <p:cNvPr id="1197" name="Google Shape;1197;p77"/>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79</a:t>
            </a:fld>
            <a:endParaRPr dirty="0">
              <a:solidFill>
                <a:schemeClr val="bg2"/>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02"/>
        <p:cNvGrpSpPr/>
        <p:nvPr/>
      </p:nvGrpSpPr>
      <p:grpSpPr>
        <a:xfrm>
          <a:off x="0" y="0"/>
          <a:ext cx="0" cy="0"/>
          <a:chOff x="0" y="0"/>
          <a:chExt cx="0" cy="0"/>
        </a:xfrm>
      </p:grpSpPr>
      <p:sp>
        <p:nvSpPr>
          <p:cNvPr id="1203" name="Google Shape;1203;p78"/>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La FFAM accompagne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les clubs</a:t>
            </a:r>
            <a:endParaRPr dirty="0">
              <a:solidFill>
                <a:schemeClr val="bg2"/>
              </a:solidFill>
            </a:endParaRPr>
          </a:p>
        </p:txBody>
      </p:sp>
      <p:sp>
        <p:nvSpPr>
          <p:cNvPr id="1204" name="Google Shape;1204;p78"/>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80</a:t>
            </a:fld>
            <a:endParaRPr dirty="0">
              <a:solidFill>
                <a:schemeClr val="bg2"/>
              </a:solidFill>
            </a:endParaRPr>
          </a:p>
        </p:txBody>
      </p:sp>
      <p:sp>
        <p:nvSpPr>
          <p:cNvPr id="1205" name="Google Shape;1205;p78"/>
          <p:cNvSpPr txBox="1"/>
          <p:nvPr/>
        </p:nvSpPr>
        <p:spPr>
          <a:xfrm>
            <a:off x="707358" y="2365230"/>
            <a:ext cx="10777284" cy="1210189"/>
          </a:xfrm>
          <a:prstGeom prst="rect">
            <a:avLst/>
          </a:prstGeom>
          <a:noFill/>
          <a:ln>
            <a:noFill/>
          </a:ln>
        </p:spPr>
        <p:txBody>
          <a:bodyPr spcFirstLastPara="1" wrap="square" lIns="91425" tIns="45700" rIns="91425" bIns="45700" anchor="ctr" anchorCtr="0">
            <a:noAutofit/>
          </a:bodyPr>
          <a:lstStyle/>
          <a:p>
            <a:pPr marL="606854" marR="0" lvl="0" indent="-606854" algn="l" rtl="0">
              <a:lnSpc>
                <a:spcPct val="100000"/>
              </a:lnSpc>
              <a:spcBef>
                <a:spcPts val="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Directement</a:t>
            </a:r>
            <a:r>
              <a:rPr lang="fr-FR" sz="1800" b="0" i="0" u="none" strike="noStrike" cap="none" dirty="0">
                <a:solidFill>
                  <a:schemeClr val="bg2"/>
                </a:solidFill>
                <a:latin typeface="Arial"/>
                <a:ea typeface="Arial"/>
                <a:cs typeface="Arial"/>
                <a:sym typeface="Arial"/>
              </a:rPr>
              <a:t> : subventions d’investissement, dotations, aide immatérielle (conseil juridique, etc.).</a:t>
            </a:r>
            <a:endParaRPr sz="1800" b="0" i="0" u="none" strike="noStrike" cap="none" dirty="0">
              <a:solidFill>
                <a:schemeClr val="bg2"/>
              </a:solidFill>
              <a:latin typeface="Arial"/>
              <a:ea typeface="Arial"/>
              <a:cs typeface="Arial"/>
              <a:sym typeface="Arial"/>
            </a:endParaRPr>
          </a:p>
          <a:p>
            <a:pPr marL="606854" marR="0" lvl="0" indent="-606854" algn="just" rtl="0">
              <a:lnSpc>
                <a:spcPct val="100000"/>
              </a:lnSpc>
              <a:spcBef>
                <a:spcPts val="400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Indirectement</a:t>
            </a:r>
            <a:r>
              <a:rPr lang="fr-FR" sz="1800" b="0" i="0" u="none" strike="noStrike" cap="none" dirty="0">
                <a:solidFill>
                  <a:schemeClr val="bg2"/>
                </a:solidFill>
                <a:latin typeface="Arial"/>
                <a:ea typeface="Arial"/>
                <a:cs typeface="Arial"/>
                <a:sym typeface="Arial"/>
              </a:rPr>
              <a:t> : subventions aux LAM pour aider les clubs, prêts de matériel.</a:t>
            </a:r>
            <a:endParaRPr sz="1800" b="0" i="0" u="none" strike="noStrike" cap="none" dirty="0">
              <a:solidFill>
                <a:schemeClr val="bg2"/>
              </a:solidFill>
              <a:latin typeface="Arial"/>
              <a:ea typeface="Arial"/>
              <a:cs typeface="Arial"/>
              <a:sym typeface="Arial"/>
            </a:endParaRPr>
          </a:p>
          <a:p>
            <a:pPr marL="606854" marR="0" lvl="0" indent="-606854" algn="l" rtl="0">
              <a:lnSpc>
                <a:spcPct val="100000"/>
              </a:lnSpc>
              <a:spcBef>
                <a:spcPts val="400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Aide à la formation </a:t>
            </a:r>
            <a:r>
              <a:rPr lang="fr-FR" sz="1800" b="0" i="0" u="none" strike="noStrike" cap="none" dirty="0">
                <a:solidFill>
                  <a:schemeClr val="bg2"/>
                </a:solidFill>
                <a:latin typeface="Arial"/>
                <a:ea typeface="Arial"/>
                <a:cs typeface="Arial"/>
                <a:sym typeface="Arial"/>
              </a:rPr>
              <a:t>des jeunes et des adultes.</a:t>
            </a:r>
            <a:endParaRPr sz="1800" b="0" i="0" u="none" strike="noStrike" cap="none" dirty="0">
              <a:solidFill>
                <a:schemeClr val="bg2"/>
              </a:solidFill>
              <a:latin typeface="Arial"/>
              <a:ea typeface="Arial"/>
              <a:cs typeface="Arial"/>
              <a:sym typeface="Arial"/>
            </a:endParaRPr>
          </a:p>
        </p:txBody>
      </p:sp>
      <p:sp>
        <p:nvSpPr>
          <p:cNvPr id="1206" name="Google Shape;1206;p78"/>
          <p:cNvSpPr txBox="1"/>
          <p:nvPr/>
        </p:nvSpPr>
        <p:spPr>
          <a:xfrm>
            <a:off x="707358" y="4659385"/>
            <a:ext cx="10777284" cy="1210189"/>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fr-FR" sz="3200" b="0" i="0" u="none" strike="noStrike" cap="none" dirty="0">
                <a:solidFill>
                  <a:schemeClr val="bg2"/>
                </a:solidFill>
                <a:latin typeface="Arial"/>
                <a:ea typeface="Arial"/>
                <a:cs typeface="Arial"/>
                <a:sym typeface="Arial"/>
              </a:rPr>
              <a:t>Près de 25% du budget fédéral est à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fr-FR" sz="3200" b="0" i="0" u="none" strike="noStrike" cap="none" dirty="0">
                <a:solidFill>
                  <a:schemeClr val="bg2"/>
                </a:solidFill>
                <a:latin typeface="Arial"/>
                <a:ea typeface="Arial"/>
                <a:cs typeface="Arial"/>
                <a:sym typeface="Arial"/>
              </a:rPr>
              <a:t>destination des clubs pour leur développement.</a:t>
            </a:r>
            <a:endParaRPr sz="3200" b="0" i="1" u="none" strike="noStrike" cap="none" dirty="0">
              <a:solidFill>
                <a:schemeClr val="bg2"/>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2" name="Google Shape;1212;p79"/>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Bilan des clubs</a:t>
            </a:r>
            <a:endParaRPr dirty="0">
              <a:solidFill>
                <a:schemeClr val="bg2"/>
              </a:solidFill>
            </a:endParaRPr>
          </a:p>
        </p:txBody>
      </p:sp>
      <p:sp>
        <p:nvSpPr>
          <p:cNvPr id="1213" name="Google Shape;1213;p79"/>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81</a:t>
            </a:fld>
            <a:endParaRPr dirty="0">
              <a:solidFill>
                <a:schemeClr val="bg2"/>
              </a:solidFill>
            </a:endParaRPr>
          </a:p>
        </p:txBody>
      </p:sp>
      <p:sp>
        <p:nvSpPr>
          <p:cNvPr id="1214" name="Google Shape;1214;p79"/>
          <p:cNvSpPr txBox="1"/>
          <p:nvPr/>
        </p:nvSpPr>
        <p:spPr>
          <a:xfrm>
            <a:off x="838200" y="1932398"/>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L’objectif</a:t>
            </a:r>
            <a:r>
              <a:rPr lang="fr-FR" sz="1800" b="1" i="0" u="none" strike="noStrike" cap="none" dirty="0">
                <a:solidFill>
                  <a:schemeClr val="bg2"/>
                </a:solidFill>
                <a:latin typeface="Arial"/>
                <a:ea typeface="Arial"/>
                <a:cs typeface="Arial"/>
                <a:sym typeface="Arial"/>
              </a:rPr>
              <a:t> :</a:t>
            </a:r>
            <a:endParaRPr sz="18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Promouvoir et développer l’aéromodélisme.</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5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Développer l’activité sportive du loisir à la compétition.</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5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Former les licenciés.</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5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Favoriser l’engagement bénévole dans le club.</a:t>
            </a:r>
            <a:endParaRPr sz="1800" b="0" i="0" u="none" strike="noStrike" cap="none" dirty="0">
              <a:solidFill>
                <a:schemeClr val="bg2"/>
              </a:solidFill>
              <a:latin typeface="Arial"/>
              <a:ea typeface="Arial"/>
              <a:cs typeface="Arial"/>
              <a:sym typeface="Arial"/>
            </a:endParaRPr>
          </a:p>
        </p:txBody>
      </p:sp>
      <p:sp>
        <p:nvSpPr>
          <p:cNvPr id="1215" name="Google Shape;1215;p79"/>
          <p:cNvSpPr txBox="1"/>
          <p:nvPr/>
        </p:nvSpPr>
        <p:spPr>
          <a:xfrm>
            <a:off x="838200" y="4585359"/>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sng" strike="noStrike" cap="none" dirty="0">
                <a:solidFill>
                  <a:schemeClr val="bg2"/>
                </a:solidFill>
                <a:latin typeface="Arial"/>
                <a:ea typeface="Arial"/>
                <a:cs typeface="Arial"/>
                <a:sym typeface="Arial"/>
              </a:rPr>
              <a:t>La prime du bilan</a:t>
            </a:r>
            <a:r>
              <a:rPr lang="fr-FR" sz="1800" b="1" i="0" u="none" strike="noStrike" cap="none" dirty="0">
                <a:solidFill>
                  <a:schemeClr val="bg2"/>
                </a:solidFill>
                <a:latin typeface="Arial"/>
                <a:ea typeface="Arial"/>
                <a:cs typeface="Arial"/>
                <a:sym typeface="Arial"/>
              </a:rPr>
              <a:t> :</a:t>
            </a:r>
            <a:endParaRPr sz="1800" b="0" i="0" u="none" strike="noStrike" cap="none" dirty="0">
              <a:solidFill>
                <a:schemeClr val="bg2"/>
              </a:solidFill>
              <a:latin typeface="Arial"/>
              <a:ea typeface="Arial"/>
              <a:cs typeface="Arial"/>
              <a:sym typeface="Arial"/>
            </a:endParaRPr>
          </a:p>
          <a:p>
            <a:pPr marL="0" marR="0" lvl="0" indent="0" algn="l" rtl="0">
              <a:lnSpc>
                <a:spcPct val="100000"/>
              </a:lnSpc>
              <a:spcBef>
                <a:spcPts val="0"/>
              </a:spcBef>
              <a:spcAft>
                <a:spcPts val="0"/>
              </a:spcAft>
              <a:buClr>
                <a:schemeClr val="bg2"/>
              </a:buClr>
              <a:buSzPts val="1200"/>
              <a:buFont typeface="Arial"/>
              <a:buNone/>
            </a:pPr>
            <a:endParaRPr sz="12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La prime du bilan est calculée au prorata du nombre de points obtenus au vu du bilan annuel d’activité.</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5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 versement effectif de la prime est limité </a:t>
            </a:r>
            <a:r>
              <a:rPr lang="fr-FR" sz="1800" b="1" i="0" u="none" strike="noStrike" cap="none" dirty="0">
                <a:solidFill>
                  <a:schemeClr val="bg2"/>
                </a:solidFill>
                <a:latin typeface="Arial"/>
                <a:ea typeface="Arial"/>
                <a:cs typeface="Arial"/>
                <a:sym typeface="Arial"/>
              </a:rPr>
              <a:t>aux 150 premiers clubs</a:t>
            </a:r>
            <a:r>
              <a:rPr lang="fr-FR" sz="1800" b="0" i="0" u="none" strike="noStrike" cap="none" dirty="0">
                <a:solidFill>
                  <a:schemeClr val="bg2"/>
                </a:solidFill>
                <a:latin typeface="Arial"/>
                <a:ea typeface="Arial"/>
                <a:cs typeface="Arial"/>
                <a:sym typeface="Arial"/>
              </a:rPr>
              <a:t> ayant effectivement renouvelé leur cotisation annuelle à la FFAM pour l’année N.</a:t>
            </a:r>
            <a:endParaRPr sz="1400" b="0" i="0" u="none" strike="noStrike" cap="none" dirty="0">
              <a:solidFill>
                <a:schemeClr val="bg2"/>
              </a:solidFill>
              <a:latin typeface="Arial"/>
              <a:ea typeface="Arial"/>
              <a:cs typeface="Arial"/>
              <a:sym typeface="Arial"/>
            </a:endParaRPr>
          </a:p>
          <a:p>
            <a:pPr marL="742950" marR="0" lvl="1" indent="-285750" algn="just" rtl="0">
              <a:lnSpc>
                <a:spcPct val="100000"/>
              </a:lnSpc>
              <a:spcBef>
                <a:spcPts val="15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Prime minimale = 100€</a:t>
            </a:r>
            <a:endParaRPr sz="1400" b="0" i="0" u="none" strike="noStrike" cap="none" dirty="0">
              <a:solidFill>
                <a:schemeClr val="bg2"/>
              </a:solidFill>
              <a:latin typeface="Arial"/>
              <a:ea typeface="Arial"/>
              <a:cs typeface="Arial"/>
              <a:sym typeface="Arial"/>
            </a:endParaRPr>
          </a:p>
        </p:txBody>
      </p:sp>
      <p:sp>
        <p:nvSpPr>
          <p:cNvPr id="1216" name="Google Shape;1216;p79"/>
          <p:cNvSpPr txBox="1"/>
          <p:nvPr/>
        </p:nvSpPr>
        <p:spPr>
          <a:xfrm>
            <a:off x="7493330" y="1510026"/>
            <a:ext cx="4555795" cy="1287532"/>
          </a:xfrm>
          <a:prstGeom prst="rect">
            <a:avLst/>
          </a:prstGeom>
          <a:noFill/>
          <a:ln w="25400" cap="flat" cmpd="sng">
            <a:solidFill>
              <a:srgbClr val="D844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fr-FR" sz="2000" b="1" i="0" u="none" strike="noStrike" cap="none" dirty="0">
                <a:solidFill>
                  <a:schemeClr val="bg2"/>
                </a:solidFill>
                <a:latin typeface="Arial"/>
                <a:ea typeface="Arial"/>
                <a:cs typeface="Arial"/>
                <a:sym typeface="Arial"/>
              </a:rPr>
              <a:t>Où retrouver le bilan de mon club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13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Extranet dirigeant =&gt; Mon club =&gt; </a:t>
            </a:r>
            <a:endParaRPr sz="1400" b="0" i="0" u="none" strike="noStrike" cap="none" dirty="0">
              <a:solidFill>
                <a:schemeClr val="bg2"/>
              </a:solidFill>
              <a:latin typeface="Arial"/>
              <a:ea typeface="Arial"/>
              <a:cs typeface="Arial"/>
              <a:sym typeface="Arial"/>
            </a:endParaRPr>
          </a:p>
          <a:p>
            <a:pPr marL="0" marR="0" lvl="0" indent="0" algn="ctr" rtl="0">
              <a:lnSpc>
                <a:spcPct val="100000"/>
              </a:lnSpc>
              <a:spcBef>
                <a:spcPts val="130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onglet « Bilan »</a:t>
            </a:r>
            <a:endParaRPr sz="1400" b="0" i="0" u="none" strike="noStrike" cap="none" dirty="0">
              <a:solidFill>
                <a:schemeClr val="bg2"/>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221"/>
        <p:cNvGrpSpPr/>
        <p:nvPr/>
      </p:nvGrpSpPr>
      <p:grpSpPr>
        <a:xfrm>
          <a:off x="0" y="0"/>
          <a:ext cx="0" cy="0"/>
          <a:chOff x="0" y="0"/>
          <a:chExt cx="0" cy="0"/>
        </a:xfrm>
      </p:grpSpPr>
      <p:sp>
        <p:nvSpPr>
          <p:cNvPr id="1222" name="Google Shape;1222;p80"/>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Subventions ANS</a:t>
            </a:r>
            <a:endParaRPr dirty="0">
              <a:solidFill>
                <a:schemeClr val="bg2"/>
              </a:solidFill>
            </a:endParaRPr>
          </a:p>
        </p:txBody>
      </p:sp>
      <p:sp>
        <p:nvSpPr>
          <p:cNvPr id="1223" name="Google Shape;1223;p80"/>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82</a:t>
            </a:fld>
            <a:endParaRPr dirty="0">
              <a:solidFill>
                <a:schemeClr val="bg2"/>
              </a:solidFill>
            </a:endParaRPr>
          </a:p>
        </p:txBody>
      </p:sp>
      <p:grpSp>
        <p:nvGrpSpPr>
          <p:cNvPr id="1224" name="Google Shape;1224;p80"/>
          <p:cNvGrpSpPr/>
          <p:nvPr/>
        </p:nvGrpSpPr>
        <p:grpSpPr>
          <a:xfrm>
            <a:off x="10854642" y="93547"/>
            <a:ext cx="1260000" cy="1260000"/>
            <a:chOff x="10854642" y="93547"/>
            <a:chExt cx="1260000" cy="1260000"/>
          </a:xfrm>
        </p:grpSpPr>
        <p:sp>
          <p:nvSpPr>
            <p:cNvPr id="1225" name="Google Shape;1225;p80"/>
            <p:cNvSpPr/>
            <p:nvPr/>
          </p:nvSpPr>
          <p:spPr>
            <a:xfrm>
              <a:off x="10854642" y="93547"/>
              <a:ext cx="1260000" cy="1260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226" name="Google Shape;1226;p80" descr="Une image contenant Police, texte, Graphique, logo&#10;&#10;Le contenu généré par l’IA peut être incorrect."/>
            <p:cNvPicPr preferRelativeResize="0"/>
            <p:nvPr/>
          </p:nvPicPr>
          <p:blipFill rotWithShape="1">
            <a:blip r:embed="rId3">
              <a:alphaModFix/>
            </a:blip>
            <a:srcRect/>
            <a:stretch/>
          </p:blipFill>
          <p:spPr>
            <a:xfrm>
              <a:off x="10937591" y="529190"/>
              <a:ext cx="1094102" cy="388714"/>
            </a:xfrm>
            <a:prstGeom prst="rect">
              <a:avLst/>
            </a:prstGeom>
            <a:noFill/>
            <a:ln>
              <a:noFill/>
            </a:ln>
          </p:spPr>
        </p:pic>
      </p:grpSp>
      <p:sp>
        <p:nvSpPr>
          <p:cNvPr id="1227" name="Google Shape;1227;p80"/>
          <p:cNvSpPr txBox="1"/>
          <p:nvPr/>
        </p:nvSpPr>
        <p:spPr>
          <a:xfrm>
            <a:off x="838200" y="2940669"/>
            <a:ext cx="10777284" cy="121018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Dans le cadre du plan de développement fédéral :</a:t>
            </a:r>
            <a:endParaRPr sz="1800" b="1" i="1" u="none" strike="noStrike" cap="none" dirty="0">
              <a:solidFill>
                <a:schemeClr val="bg2"/>
              </a:solidFill>
              <a:latin typeface="Arial"/>
              <a:ea typeface="Arial"/>
              <a:cs typeface="Arial"/>
              <a:sym typeface="Arial"/>
            </a:endParaRPr>
          </a:p>
          <a:p>
            <a:pPr marL="1114854" marR="0" lvl="0" indent="-606854" algn="just" rtl="0">
              <a:lnSpc>
                <a:spcPct val="100000"/>
              </a:lnSpc>
              <a:spcBef>
                <a:spcPts val="2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Développement de la pratique (jeunes, nouvelles technologies, promotion..)</a:t>
            </a:r>
            <a:endParaRPr sz="1800" b="0" i="1"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Développement éthique et citoyenneté (femmes, personnes en situation de handicap,...)</a:t>
            </a:r>
            <a:endParaRPr sz="1800" b="0" i="1"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Formation (structuration, sécurité, gestion associative,…)</a:t>
            </a:r>
            <a:endParaRPr sz="1800" b="0" i="1" u="none" strike="noStrike" cap="none" dirty="0">
              <a:solidFill>
                <a:schemeClr val="bg2"/>
              </a:solidFill>
              <a:latin typeface="Arial"/>
              <a:ea typeface="Arial"/>
              <a:cs typeface="Arial"/>
              <a:sym typeface="Arial"/>
            </a:endParaRPr>
          </a:p>
          <a:p>
            <a:pPr marL="0" marR="0" lvl="0" indent="0" algn="l" rtl="0">
              <a:lnSpc>
                <a:spcPct val="100000"/>
              </a:lnSpc>
              <a:spcBef>
                <a:spcPts val="400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Dossier (campagne ouverte entre avril et mai de chaque année) :</a:t>
            </a:r>
            <a:endParaRPr sz="1800" b="0" i="0" u="none" strike="noStrike" cap="none" dirty="0">
              <a:solidFill>
                <a:schemeClr val="bg2"/>
              </a:solidFill>
              <a:latin typeface="Arial"/>
              <a:ea typeface="Arial"/>
              <a:cs typeface="Arial"/>
              <a:sym typeface="Arial"/>
            </a:endParaRPr>
          </a:p>
          <a:p>
            <a:pPr marL="628650" marR="0" lvl="1" indent="-171450" algn="l" rtl="0">
              <a:lnSpc>
                <a:spcPct val="100000"/>
              </a:lnSpc>
              <a:spcBef>
                <a:spcPts val="4000"/>
              </a:spcBef>
              <a:spcAft>
                <a:spcPts val="0"/>
              </a:spcAft>
              <a:buClr>
                <a:schemeClr val="bg2"/>
              </a:buClr>
              <a:buSzPts val="2160"/>
              <a:buFont typeface="Arial"/>
              <a:buChar char="•"/>
            </a:pPr>
            <a:r>
              <a:rPr lang="fr-FR" sz="1800" b="1" i="0" u="none" strike="noStrike" cap="none" dirty="0">
                <a:solidFill>
                  <a:schemeClr val="bg2"/>
                </a:solidFill>
                <a:latin typeface="Arial"/>
                <a:ea typeface="Arial"/>
                <a:cs typeface="Arial"/>
                <a:sym typeface="Arial"/>
              </a:rPr>
              <a:t>       La demande est à déposer sur </a:t>
            </a:r>
            <a:endParaRPr sz="1800" b="1" i="0" u="none" strike="noStrike" cap="none" dirty="0">
              <a:solidFill>
                <a:schemeClr val="bg2"/>
              </a:solidFill>
              <a:latin typeface="Arial"/>
              <a:ea typeface="Arial"/>
              <a:cs typeface="Arial"/>
              <a:sym typeface="Arial"/>
            </a:endParaRPr>
          </a:p>
        </p:txBody>
      </p:sp>
      <p:pic>
        <p:nvPicPr>
          <p:cNvPr id="1228" name="Google Shape;1228;p80"/>
          <p:cNvPicPr preferRelativeResize="0"/>
          <p:nvPr/>
        </p:nvPicPr>
        <p:blipFill rotWithShape="1">
          <a:blip r:embed="rId4">
            <a:alphaModFix/>
          </a:blip>
          <a:srcRect/>
          <a:stretch/>
        </p:blipFill>
        <p:spPr>
          <a:xfrm>
            <a:off x="5644411" y="4686909"/>
            <a:ext cx="3829198" cy="582539"/>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4" name="Google Shape;1234;p81"/>
          <p:cNvSpPr txBox="1">
            <a:spLocks noGrp="1"/>
          </p:cNvSpPr>
          <p:nvPr>
            <p:ph type="title"/>
          </p:nvPr>
        </p:nvSpPr>
        <p:spPr>
          <a:xfrm>
            <a:off x="838200" y="174539"/>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Subventions d’investissement</a:t>
            </a:r>
            <a:endParaRPr dirty="0">
              <a:solidFill>
                <a:schemeClr val="bg2"/>
              </a:solidFill>
            </a:endParaRPr>
          </a:p>
        </p:txBody>
      </p:sp>
      <p:sp>
        <p:nvSpPr>
          <p:cNvPr id="1235" name="Google Shape;1235;p81"/>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83</a:t>
            </a:fld>
            <a:endParaRPr dirty="0">
              <a:solidFill>
                <a:schemeClr val="bg2"/>
              </a:solidFill>
            </a:endParaRPr>
          </a:p>
        </p:txBody>
      </p:sp>
      <p:sp>
        <p:nvSpPr>
          <p:cNvPr id="1236" name="Google Shape;1236;p81"/>
          <p:cNvSpPr txBox="1"/>
          <p:nvPr/>
        </p:nvSpPr>
        <p:spPr>
          <a:xfrm>
            <a:off x="838200" y="2940669"/>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Investissements :</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Aménagement de terrain (piste, sécurité, accès PMR).</a:t>
            </a:r>
            <a:endParaRPr sz="1800" b="0" i="1"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Encadrement : équipement en matériel (tables, chaises, etc.) pour atelier ou école de pilotage…</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Autres : tondeuse, banc de démarrage…</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Dossier :</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Description du projet.</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Montant du projet et plan de financement.</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Montant de la subvention FFAM souhaitée.</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41"/>
        <p:cNvGrpSpPr/>
        <p:nvPr/>
      </p:nvGrpSpPr>
      <p:grpSpPr>
        <a:xfrm>
          <a:off x="0" y="0"/>
          <a:ext cx="0" cy="0"/>
          <a:chOff x="0" y="0"/>
          <a:chExt cx="0" cy="0"/>
        </a:xfrm>
      </p:grpSpPr>
      <p:sp>
        <p:nvSpPr>
          <p:cNvPr id="1242" name="Google Shape;1242;p82"/>
          <p:cNvSpPr txBox="1">
            <a:spLocks noGrp="1"/>
          </p:cNvSpPr>
          <p:nvPr>
            <p:ph type="title"/>
          </p:nvPr>
        </p:nvSpPr>
        <p:spPr>
          <a:xfrm>
            <a:off x="838200" y="174539"/>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Offres débutant club</a:t>
            </a:r>
            <a:endParaRPr dirty="0">
              <a:solidFill>
                <a:schemeClr val="bg2"/>
              </a:solidFill>
            </a:endParaRPr>
          </a:p>
        </p:txBody>
      </p:sp>
      <p:sp>
        <p:nvSpPr>
          <p:cNvPr id="1243" name="Google Shape;1243;p82"/>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84</a:t>
            </a:fld>
            <a:endParaRPr dirty="0">
              <a:solidFill>
                <a:schemeClr val="bg2"/>
              </a:solidFill>
            </a:endParaRPr>
          </a:p>
        </p:txBody>
      </p:sp>
      <p:sp>
        <p:nvSpPr>
          <p:cNvPr id="1244" name="Google Shape;1244;p82"/>
          <p:cNvSpPr txBox="1"/>
          <p:nvPr/>
        </p:nvSpPr>
        <p:spPr>
          <a:xfrm>
            <a:off x="838200" y="3148852"/>
            <a:ext cx="10777284" cy="1210189"/>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Principe de l’offre :</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 matériel est la propriété du club.</a:t>
            </a:r>
            <a:endParaRPr sz="1800" b="0" i="1"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Le matériel est prêté à un licencié débutant.</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Une convention est recommandée et une caution peut être demandée.</a:t>
            </a:r>
            <a:endParaRPr sz="14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4 campagnes par an à partir de 2026 (mars, juin, septembre et décembre).</a:t>
            </a: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4000"/>
              </a:spcBef>
              <a:spcAft>
                <a:spcPts val="0"/>
              </a:spcAft>
              <a:buClr>
                <a:schemeClr val="bg2"/>
              </a:buClr>
              <a:buSzPts val="1800"/>
              <a:buFont typeface="Arial"/>
              <a:buNone/>
            </a:pPr>
            <a:r>
              <a:rPr lang="fr-FR" sz="1800" b="1" i="0" u="none" strike="noStrike" cap="none" dirty="0">
                <a:solidFill>
                  <a:schemeClr val="bg2"/>
                </a:solidFill>
                <a:latin typeface="Arial"/>
                <a:ea typeface="Arial"/>
                <a:cs typeface="Arial"/>
                <a:sym typeface="Arial"/>
              </a:rPr>
              <a:t>Conditions :</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Offre ouverte à tous les clubs affiliés (EFAM inclus).</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Présence d’au moins un nouveau licencié débutant en 2025.</a:t>
            </a:r>
            <a:endParaRPr sz="18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Participation du club : 25% du prix du kit.</a:t>
            </a:r>
            <a:endParaRPr sz="1400" b="0" i="0" u="none" strike="noStrike" cap="none" dirty="0">
              <a:solidFill>
                <a:schemeClr val="bg2"/>
              </a:solidFill>
              <a:latin typeface="Arial"/>
              <a:ea typeface="Arial"/>
              <a:cs typeface="Arial"/>
              <a:sym typeface="Arial"/>
            </a:endParaRPr>
          </a:p>
          <a:p>
            <a:pPr marL="1114854" marR="0" lvl="0" indent="-606854" algn="just" rtl="0">
              <a:lnSpc>
                <a:spcPct val="100000"/>
              </a:lnSpc>
              <a:spcBef>
                <a:spcPts val="1000"/>
              </a:spcBef>
              <a:spcAft>
                <a:spcPts val="0"/>
              </a:spcAft>
              <a:buClr>
                <a:schemeClr val="bg2"/>
              </a:buClr>
              <a:buSzPts val="2160"/>
              <a:buFont typeface="Arial"/>
              <a:buChar char="•"/>
            </a:pPr>
            <a:r>
              <a:rPr lang="fr-FR" sz="1800" b="0" i="0" u="none" strike="noStrike" cap="none" dirty="0">
                <a:solidFill>
                  <a:schemeClr val="bg2"/>
                </a:solidFill>
                <a:latin typeface="Arial"/>
                <a:ea typeface="Arial"/>
                <a:cs typeface="Arial"/>
                <a:sym typeface="Arial"/>
              </a:rPr>
              <a:t>Chaque club peut déposer plusieurs demandes de kits par campagne. Les demandes seront acceptées dans la limite du budget fixé pour chaque campagne.</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49"/>
        <p:cNvGrpSpPr/>
        <p:nvPr/>
      </p:nvGrpSpPr>
      <p:grpSpPr>
        <a:xfrm>
          <a:off x="0" y="0"/>
          <a:ext cx="0" cy="0"/>
          <a:chOff x="0" y="0"/>
          <a:chExt cx="0" cy="0"/>
        </a:xfrm>
      </p:grpSpPr>
      <p:sp>
        <p:nvSpPr>
          <p:cNvPr id="1250" name="Google Shape;1250;p83"/>
          <p:cNvSpPr txBox="1">
            <a:spLocks noGrp="1"/>
          </p:cNvSpPr>
          <p:nvPr>
            <p:ph type="title"/>
          </p:nvPr>
        </p:nvSpPr>
        <p:spPr>
          <a:xfrm>
            <a:off x="838200" y="165830"/>
            <a:ext cx="10515600" cy="1115434"/>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Extranet et </a:t>
            </a:r>
            <a:br>
              <a:rPr lang="fr-FR" sz="4400" b="1" i="0" u="none" strike="noStrike" cap="none" dirty="0">
                <a:solidFill>
                  <a:schemeClr val="bg2"/>
                </a:solidFill>
                <a:latin typeface="Arial Black"/>
                <a:ea typeface="Arial Black"/>
                <a:cs typeface="Arial Black"/>
                <a:sym typeface="Arial Black"/>
              </a:rPr>
            </a:br>
            <a:r>
              <a:rPr lang="fr-FR" sz="4400" b="1" i="0" u="none" strike="noStrike" cap="none" dirty="0">
                <a:solidFill>
                  <a:schemeClr val="bg2"/>
                </a:solidFill>
                <a:latin typeface="Arial Black"/>
                <a:ea typeface="Arial Black"/>
                <a:cs typeface="Arial Black"/>
                <a:sym typeface="Arial Black"/>
              </a:rPr>
              <a:t>Contenu informatif</a:t>
            </a:r>
            <a:endParaRPr dirty="0">
              <a:solidFill>
                <a:schemeClr val="bg2"/>
              </a:solidFill>
            </a:endParaRPr>
          </a:p>
        </p:txBody>
      </p:sp>
      <p:sp>
        <p:nvSpPr>
          <p:cNvPr id="1251" name="Google Shape;1251;p83"/>
          <p:cNvSpPr txBox="1">
            <a:spLocks noGrp="1"/>
          </p:cNvSpPr>
          <p:nvPr>
            <p:ph type="sldNum" idx="12"/>
          </p:nvPr>
        </p:nvSpPr>
        <p:spPr>
          <a:xfrm>
            <a:off x="11194169" y="6217920"/>
            <a:ext cx="458592"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00"/>
              <a:buNone/>
            </a:pPr>
            <a:fld id="{00000000-1234-1234-1234-123412341234}" type="slidenum">
              <a:rPr lang="fr-FR">
                <a:solidFill>
                  <a:schemeClr val="bg2"/>
                </a:solidFill>
              </a:rPr>
              <a:t>85</a:t>
            </a:fld>
            <a:endParaRPr dirty="0">
              <a:solidFill>
                <a:schemeClr val="bg2"/>
              </a:solidFill>
            </a:endParaRPr>
          </a:p>
        </p:txBody>
      </p:sp>
      <p:sp>
        <p:nvSpPr>
          <p:cNvPr id="1252" name="Google Shape;1252;p83"/>
          <p:cNvSpPr txBox="1"/>
          <p:nvPr/>
        </p:nvSpPr>
        <p:spPr>
          <a:xfrm>
            <a:off x="707358" y="4001546"/>
            <a:ext cx="10777284" cy="187376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sng" strike="noStrike" cap="none" dirty="0">
                <a:solidFill>
                  <a:schemeClr val="bg2"/>
                </a:solidFill>
                <a:latin typeface="Arial"/>
                <a:ea typeface="Arial"/>
                <a:cs typeface="Arial"/>
                <a:sym typeface="Arial"/>
              </a:rPr>
              <a:t>Contenu informatif</a:t>
            </a:r>
            <a:r>
              <a:rPr lang="fr-FR" sz="1800" b="1" i="0" u="none" strike="noStrike" cap="none" dirty="0">
                <a:solidFill>
                  <a:schemeClr val="bg2"/>
                </a:solidFill>
                <a:latin typeface="Arial"/>
                <a:ea typeface="Arial"/>
                <a:cs typeface="Arial"/>
                <a:sym typeface="Arial"/>
              </a:rPr>
              <a:t>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Disponible dans l’extranet dirigeant et l’espace licencié.</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Vous y trouverez toutes les ressources utiles sur le fonctionnement fédéral, les aides, la formation, la pratique, la compétition, etc.</a:t>
            </a:r>
            <a:endParaRPr sz="1200" b="0" i="1" u="none" strike="noStrike" cap="none" dirty="0">
              <a:solidFill>
                <a:schemeClr val="bg2"/>
              </a:solidFill>
              <a:latin typeface="Arial"/>
              <a:ea typeface="Arial"/>
              <a:cs typeface="Arial"/>
              <a:sym typeface="Arial"/>
            </a:endParaRPr>
          </a:p>
        </p:txBody>
      </p:sp>
      <p:sp>
        <p:nvSpPr>
          <p:cNvPr id="1253" name="Google Shape;1253;p83"/>
          <p:cNvSpPr txBox="1"/>
          <p:nvPr/>
        </p:nvSpPr>
        <p:spPr>
          <a:xfrm>
            <a:off x="707358" y="1785173"/>
            <a:ext cx="10777284" cy="1873763"/>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rgbClr val="000000"/>
              </a:buClr>
              <a:buSzPts val="1800"/>
              <a:buFont typeface="Arial"/>
              <a:buNone/>
            </a:pPr>
            <a:r>
              <a:rPr lang="fr-FR" sz="1800" b="1" i="0" u="sng" strike="noStrike" cap="none" dirty="0">
                <a:solidFill>
                  <a:schemeClr val="bg2"/>
                </a:solidFill>
                <a:latin typeface="Arial"/>
                <a:ea typeface="Arial"/>
                <a:cs typeface="Arial"/>
                <a:sym typeface="Arial"/>
              </a:rPr>
              <a:t>Extranet dirigeant</a:t>
            </a:r>
            <a:r>
              <a:rPr lang="fr-FR" sz="1800" b="1" i="0" u="none" strike="noStrike" cap="none" dirty="0">
                <a:solidFill>
                  <a:schemeClr val="bg2"/>
                </a:solidFill>
                <a:latin typeface="Arial"/>
                <a:ea typeface="Arial"/>
                <a:cs typeface="Arial"/>
                <a:sym typeface="Arial"/>
              </a:rPr>
              <a:t> </a:t>
            </a:r>
            <a:r>
              <a:rPr lang="fr-FR" sz="1800" b="0" i="0" u="none" strike="noStrike" cap="none" dirty="0">
                <a:solidFill>
                  <a:schemeClr val="bg2"/>
                </a:solidFill>
                <a:latin typeface="Arial"/>
                <a:ea typeface="Arial"/>
                <a:cs typeface="Arial"/>
                <a:sym typeface="Arial"/>
              </a:rPr>
              <a:t>:</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Des webinaires peuvent être organisés pour les dirigeants de club concernant l’utilisation de l’extranet et ses différentes fonctionnalités.</a:t>
            </a:r>
            <a:endParaRPr sz="1400" b="0" i="0"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endParaRPr sz="1800" b="0" i="1" u="none" strike="noStrike" cap="none" dirty="0">
              <a:solidFill>
                <a:schemeClr val="bg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800"/>
              <a:buFont typeface="Arial"/>
              <a:buNone/>
            </a:pPr>
            <a:r>
              <a:rPr lang="fr-FR" sz="1800" b="0" i="0" u="none" strike="noStrike" cap="none" dirty="0">
                <a:solidFill>
                  <a:schemeClr val="bg2"/>
                </a:solidFill>
                <a:latin typeface="Arial"/>
                <a:ea typeface="Arial"/>
                <a:cs typeface="Arial"/>
                <a:sym typeface="Arial"/>
              </a:rPr>
              <a:t>=&gt; N’hésitez pas à contacter Ségolène : </a:t>
            </a:r>
            <a:r>
              <a:rPr lang="fr-FR" sz="1800" b="0" i="0" u="sng" strike="noStrike" cap="none" dirty="0">
                <a:solidFill>
                  <a:schemeClr val="bg2"/>
                </a:solidFill>
                <a:latin typeface="Arial"/>
                <a:ea typeface="Arial"/>
                <a:cs typeface="Arial"/>
                <a:sym typeface="Arial"/>
                <a:hlinkClick r:id="rId3">
                  <a:extLst>
                    <a:ext uri="{A12FA001-AC4F-418D-AE19-62706E023703}">
                      <ahyp:hlinkClr xmlns:ahyp="http://schemas.microsoft.com/office/drawing/2018/hyperlinkcolor" val="tx"/>
                    </a:ext>
                  </a:extLst>
                </a:hlinkClick>
              </a:rPr>
              <a:t>ffam@ffam.asso.fr</a:t>
            </a:r>
            <a:endParaRPr sz="1800" b="0" i="0" u="none" strike="noStrike" cap="none" dirty="0">
              <a:solidFill>
                <a:schemeClr val="bg2"/>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58"/>
        <p:cNvGrpSpPr/>
        <p:nvPr/>
      </p:nvGrpSpPr>
      <p:grpSpPr>
        <a:xfrm>
          <a:off x="0" y="0"/>
          <a:ext cx="0" cy="0"/>
          <a:chOff x="0" y="0"/>
          <a:chExt cx="0" cy="0"/>
        </a:xfrm>
      </p:grpSpPr>
      <p:sp>
        <p:nvSpPr>
          <p:cNvPr id="1259" name="Google Shape;1259;p84"/>
          <p:cNvSpPr txBox="1">
            <a:spLocks noGrp="1"/>
          </p:cNvSpPr>
          <p:nvPr>
            <p:ph type="title"/>
          </p:nvPr>
        </p:nvSpPr>
        <p:spPr>
          <a:xfrm>
            <a:off x="6096000" y="1703538"/>
            <a:ext cx="5055698" cy="1325563"/>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lt1"/>
              </a:buClr>
              <a:buSzPts val="4400"/>
              <a:buFont typeface="Arial Black"/>
              <a:buNone/>
            </a:pPr>
            <a:r>
              <a:rPr lang="fr-FR" sz="4400" b="1" i="0" u="none" strike="noStrike" cap="none" dirty="0">
                <a:solidFill>
                  <a:schemeClr val="bg2"/>
                </a:solidFill>
                <a:latin typeface="Arial Black"/>
                <a:ea typeface="Arial Black"/>
                <a:cs typeface="Arial Black"/>
                <a:sym typeface="Arial Black"/>
              </a:rPr>
              <a:t>Merci de votre attention</a:t>
            </a:r>
            <a:endParaRPr dirty="0">
              <a:solidFill>
                <a:schemeClr val="bg2"/>
              </a:solidFill>
            </a:endParaRPr>
          </a:p>
        </p:txBody>
      </p:sp>
      <p:pic>
        <p:nvPicPr>
          <p:cNvPr id="1260" name="Google Shape;1260;p84" descr="Une image contenant herbe, plein air, transport, avion&#10;&#10;Le contenu généré par l’IA peut être incorrect."/>
          <p:cNvPicPr preferRelativeResize="0">
            <a:picLocks noGrp="1"/>
          </p:cNvPicPr>
          <p:nvPr>
            <p:ph type="pic" idx="3"/>
          </p:nvPr>
        </p:nvPicPr>
        <p:blipFill rotWithShape="1">
          <a:blip r:embed="rId3">
            <a:alphaModFix/>
          </a:blip>
          <a:srcRect l="11424" r="11425"/>
          <a:stretch/>
        </p:blipFill>
        <p:spPr>
          <a:xfrm>
            <a:off x="391110" y="2493385"/>
            <a:ext cx="1465840" cy="1289394"/>
          </a:xfrm>
          <a:prstGeom prst="hexagon">
            <a:avLst>
              <a:gd name="adj" fmla="val 28349"/>
              <a:gd name="vf" fmla="val 115470"/>
            </a:avLst>
          </a:prstGeom>
          <a:noFill/>
          <a:ln>
            <a:noFill/>
          </a:ln>
        </p:spPr>
      </p:pic>
      <p:pic>
        <p:nvPicPr>
          <p:cNvPr id="1261" name="Google Shape;1261;p84" descr="Une image contenant transport, herbe, plein air, avion&#10;&#10;Le contenu généré par l’IA peut être incorrect."/>
          <p:cNvPicPr preferRelativeResize="0">
            <a:picLocks noGrp="1"/>
          </p:cNvPicPr>
          <p:nvPr>
            <p:ph type="pic" idx="2"/>
          </p:nvPr>
        </p:nvPicPr>
        <p:blipFill rotWithShape="1">
          <a:blip r:embed="rId4">
            <a:alphaModFix/>
          </a:blip>
          <a:srcRect l="14464" r="14463"/>
          <a:stretch/>
        </p:blipFill>
        <p:spPr>
          <a:xfrm>
            <a:off x="2754948" y="2502098"/>
            <a:ext cx="1465840" cy="1289394"/>
          </a:xfrm>
          <a:prstGeom prst="hexagon">
            <a:avLst>
              <a:gd name="adj" fmla="val 28349"/>
              <a:gd name="vf" fmla="val 115470"/>
            </a:avLst>
          </a:prstGeom>
          <a:noFill/>
          <a:ln>
            <a:noFill/>
          </a:ln>
        </p:spPr>
      </p:pic>
      <p:pic>
        <p:nvPicPr>
          <p:cNvPr id="1262" name="Google Shape;1262;p84" descr="Une image contenant bâtiment, signe, pince à linge, avion&#10;&#10;Le contenu généré par l’IA peut être incorrect."/>
          <p:cNvPicPr preferRelativeResize="0">
            <a:picLocks noGrp="1"/>
          </p:cNvPicPr>
          <p:nvPr>
            <p:ph type="pic" idx="5"/>
          </p:nvPr>
        </p:nvPicPr>
        <p:blipFill rotWithShape="1">
          <a:blip r:embed="rId5">
            <a:alphaModFix/>
          </a:blip>
          <a:srcRect l="15764" r="15764"/>
          <a:stretch/>
        </p:blipFill>
        <p:spPr>
          <a:xfrm>
            <a:off x="3948599" y="3194928"/>
            <a:ext cx="1465840" cy="1289394"/>
          </a:xfrm>
          <a:prstGeom prst="hexagon">
            <a:avLst>
              <a:gd name="adj" fmla="val 28349"/>
              <a:gd name="vf" fmla="val 115470"/>
            </a:avLst>
          </a:prstGeom>
          <a:noFill/>
          <a:ln>
            <a:noFill/>
          </a:ln>
        </p:spPr>
      </p:pic>
      <p:pic>
        <p:nvPicPr>
          <p:cNvPr id="1263" name="Google Shape;1263;p84" descr="Une image contenant ciel, plein air, avion, herbe&#10;&#10;Le contenu généré par l’IA peut être incorrect."/>
          <p:cNvPicPr preferRelativeResize="0">
            <a:picLocks noGrp="1"/>
          </p:cNvPicPr>
          <p:nvPr>
            <p:ph type="pic" idx="4"/>
          </p:nvPr>
        </p:nvPicPr>
        <p:blipFill rotWithShape="1">
          <a:blip r:embed="rId6">
            <a:alphaModFix/>
          </a:blip>
          <a:srcRect t="20306" b="20306"/>
          <a:stretch/>
        </p:blipFill>
        <p:spPr>
          <a:xfrm>
            <a:off x="5151412" y="5238680"/>
            <a:ext cx="1465840" cy="1289394"/>
          </a:xfrm>
          <a:prstGeom prst="hexagon">
            <a:avLst>
              <a:gd name="adj" fmla="val 28349"/>
              <a:gd name="vf" fmla="val 115470"/>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267"/>
        <p:cNvGrpSpPr/>
        <p:nvPr/>
      </p:nvGrpSpPr>
      <p:grpSpPr>
        <a:xfrm>
          <a:off x="0" y="0"/>
          <a:ext cx="0" cy="0"/>
          <a:chOff x="0" y="0"/>
          <a:chExt cx="0" cy="0"/>
        </a:xfrm>
      </p:grpSpPr>
      <p:sp>
        <p:nvSpPr>
          <p:cNvPr id="1268" name="Google Shape;1268;p108"/>
          <p:cNvSpPr txBox="1">
            <a:spLocks noGrp="1"/>
          </p:cNvSpPr>
          <p:nvPr>
            <p:ph type="title"/>
          </p:nvPr>
        </p:nvSpPr>
        <p:spPr>
          <a:xfrm>
            <a:off x="1484764" y="1986926"/>
            <a:ext cx="5257793" cy="205744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1800"/>
              <a:buNone/>
            </a:pPr>
            <a:r>
              <a:rPr lang="fr-FR" dirty="0">
                <a:solidFill>
                  <a:schemeClr val="bg2"/>
                </a:solidFill>
              </a:rPr>
              <a:t>Tour de table</a:t>
            </a:r>
            <a:endParaRPr dirty="0">
              <a:solidFill>
                <a:schemeClr val="bg2"/>
              </a:solidFill>
            </a:endParaRPr>
          </a:p>
        </p:txBody>
      </p:sp>
      <p:pic>
        <p:nvPicPr>
          <p:cNvPr id="1269" name="Google Shape;1269;p108" descr="Une image contenant ciel, plein air, avion, vol&#10;&#10;Le contenu généré par l’IA peut être incorrect."/>
          <p:cNvPicPr preferRelativeResize="0">
            <a:picLocks noGrp="1"/>
          </p:cNvPicPr>
          <p:nvPr>
            <p:ph type="pic" idx="2"/>
          </p:nvPr>
        </p:nvPicPr>
        <p:blipFill rotWithShape="1">
          <a:blip r:embed="rId3">
            <a:alphaModFix/>
          </a:blip>
          <a:srcRect t="18344" b="18343"/>
          <a:stretch/>
        </p:blipFill>
        <p:spPr>
          <a:xfrm rot="5400000">
            <a:off x="6662307" y="926180"/>
            <a:ext cx="5342113" cy="4710833"/>
          </a:xfrm>
          <a:prstGeom prst="hexagon">
            <a:avLst>
              <a:gd name="adj" fmla="val 28349"/>
              <a:gd name="vf" fmla="val 115470"/>
            </a:avLst>
          </a:prstGeom>
          <a:noFill/>
          <a:ln>
            <a:noFill/>
          </a:ln>
        </p:spPr>
      </p:pic>
    </p:spTree>
  </p:cSld>
  <p:clrMapOvr>
    <a:masterClrMapping/>
  </p:clrMapOvr>
</p:sld>
</file>

<file path=ppt/theme/theme1.xml><?xml version="1.0" encoding="utf-8"?>
<a:theme xmlns:a="http://schemas.openxmlformats.org/drawingml/2006/main" name="Personnalisé">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6445</Words>
  <Application>Microsoft Office PowerPoint</Application>
  <PresentationFormat>Grand écran</PresentationFormat>
  <Paragraphs>916</Paragraphs>
  <Slides>87</Slides>
  <Notes>87</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87</vt:i4>
      </vt:variant>
    </vt:vector>
  </HeadingPairs>
  <TitlesOfParts>
    <vt:vector size="95" baseType="lpstr">
      <vt:lpstr>Wingdings</vt:lpstr>
      <vt:lpstr>Noto Sans Symbols</vt:lpstr>
      <vt:lpstr>Helvetica Neue</vt:lpstr>
      <vt:lpstr>Arial Black</vt:lpstr>
      <vt:lpstr>Mate</vt:lpstr>
      <vt:lpstr>Calibri</vt:lpstr>
      <vt:lpstr>Arial</vt:lpstr>
      <vt:lpstr>Personnalisé</vt:lpstr>
      <vt:lpstr>Formation des dirigeants</vt:lpstr>
      <vt:lpstr>Programme</vt:lpstr>
      <vt:lpstr>Objectifs principaux</vt:lpstr>
      <vt:lpstr>La FFAM</vt:lpstr>
      <vt:lpstr>Carte de visite de la FFAM</vt:lpstr>
      <vt:lpstr>Les missions de la FFAM</vt:lpstr>
      <vt:lpstr>Projet fédéral Mandat 2025-2028</vt:lpstr>
      <vt:lpstr>Structure fédérale</vt:lpstr>
      <vt:lpstr>Comité directeur</vt:lpstr>
      <vt:lpstr>Bureau exécutif FFAM</vt:lpstr>
      <vt:lpstr>Commissions statutaires et Comités de pilotage</vt:lpstr>
      <vt:lpstr>Présentation PowerPoint</vt:lpstr>
      <vt:lpstr>Les Ligues d’AéroModélisme (LAM)</vt:lpstr>
      <vt:lpstr>Missions de la LAM envers  les clubs</vt:lpstr>
      <vt:lpstr>Comité directeur - LAM CVL 2025-2028</vt:lpstr>
      <vt:lpstr>L’association,  votre club</vt:lpstr>
      <vt:lpstr>L’association</vt:lpstr>
      <vt:lpstr>Importance des statuts et  du règlement intérieur</vt:lpstr>
      <vt:lpstr>Différences entre les statuts et  le règlement intérieur</vt:lpstr>
      <vt:lpstr>Refuser une adhésion</vt:lpstr>
      <vt:lpstr>Refuser une adhésion</vt:lpstr>
      <vt:lpstr>Qu’est-ce qu’une association  affiliée à la FFAM ?</vt:lpstr>
      <vt:lpstr>Affiliation à la FFAM</vt:lpstr>
      <vt:lpstr>Représentation de l’association</vt:lpstr>
      <vt:lpstr>Le profil « idéal » d’un  dirigeant associatif</vt:lpstr>
      <vt:lpstr>Responsabilités et devoirs  d’un(e) président(e) de club</vt:lpstr>
      <vt:lpstr>Déroulement d’une assemblée générale</vt:lpstr>
      <vt:lpstr>Ressources d’une association</vt:lpstr>
      <vt:lpstr>Ressources financières</vt:lpstr>
      <vt:lpstr>Dons et défiscalis ation</vt:lpstr>
      <vt:lpstr>Dons et défiscalis ation</vt:lpstr>
      <vt:lpstr>Ressources humaines</vt:lpstr>
      <vt:lpstr>L’engagement bénévole</vt:lpstr>
      <vt:lpstr>Comment faire vivre et  perdurer son club ?</vt:lpstr>
      <vt:lpstr>Le fonctionnement fédéral</vt:lpstr>
      <vt:lpstr>Les licences fédérales  et passeports</vt:lpstr>
      <vt:lpstr>Extranet – Prise de la licence</vt:lpstr>
      <vt:lpstr>Questionnaire médical et attestation de santé</vt:lpstr>
      <vt:lpstr>Honorabilité</vt:lpstr>
      <vt:lpstr>Alcoolémie et usage  de stupéfiants</vt:lpstr>
      <vt:lpstr>Alcoolémie et usage  de stupéfiants</vt:lpstr>
      <vt:lpstr>Informations sur le RGPD Règlement général sur la protection des données</vt:lpstr>
      <vt:lpstr>Informations sur le RGPD Règlement général sur la protection des données</vt:lpstr>
      <vt:lpstr>Violences Radicalisation Actes de malveillance</vt:lpstr>
      <vt:lpstr>Violences dans le sport</vt:lpstr>
      <vt:lpstr>Aéromodélisme / Actes de malveillance</vt:lpstr>
      <vt:lpstr>Aéromodélisme / Radicalisation</vt:lpstr>
      <vt:lpstr>Le contrat d’engagement républicain</vt:lpstr>
      <vt:lpstr>Les assurances</vt:lpstr>
      <vt:lpstr>Les assurances</vt:lpstr>
      <vt:lpstr>Assurance FFAM</vt:lpstr>
      <vt:lpstr>Assurance « Manifestation »</vt:lpstr>
      <vt:lpstr>Assurance « locaux »</vt:lpstr>
      <vt:lpstr>Assurance « expositions »</vt:lpstr>
      <vt:lpstr>Assurance « tondeuses »</vt:lpstr>
      <vt:lpstr>Assurance  « des biens du club »</vt:lpstr>
      <vt:lpstr>Assurance  « des biens du club »</vt:lpstr>
      <vt:lpstr>Calendrier des manifestations  et assurance</vt:lpstr>
      <vt:lpstr>Responsabilité de  l’organisateur</vt:lpstr>
      <vt:lpstr>La réglementation</vt:lpstr>
      <vt:lpstr>Arrêté aéromodélisme</vt:lpstr>
      <vt:lpstr>Arrêté aéromodélisme – Article 16 Règlementation UE</vt:lpstr>
      <vt:lpstr>Terrains répertoriés Partage sociétés</vt:lpstr>
      <vt:lpstr>Terrains répertoriés Une clé de simplification !</vt:lpstr>
      <vt:lpstr>Vos terrains d’évolution</vt:lpstr>
      <vt:lpstr>Arrêté manifestation</vt:lpstr>
      <vt:lpstr>Journées Portes Ouvertes  (JPO)</vt:lpstr>
      <vt:lpstr>Journées Portes Ouvertes  (JPO)</vt:lpstr>
      <vt:lpstr>Spectacles Aériens Publics d’Aéromodélisme (SAPA et SAPA int)</vt:lpstr>
      <vt:lpstr>Spectacles Aériens Publics d’Aéromodélisme (SAPA et SAPA int)</vt:lpstr>
      <vt:lpstr>Les catégories B</vt:lpstr>
      <vt:lpstr>Les catégories B</vt:lpstr>
      <vt:lpstr>La formation</vt:lpstr>
      <vt:lpstr>Les diplômes de formation</vt:lpstr>
      <vt:lpstr>Les diplômes de formation</vt:lpstr>
      <vt:lpstr>Label Ecole Française d’Aéromodélisme (EFAM)</vt:lpstr>
      <vt:lpstr>Dossier de labellisation</vt:lpstr>
      <vt:lpstr>Les aides fédérales à  la labellisation</vt:lpstr>
      <vt:lpstr>Les aides fédérales</vt:lpstr>
      <vt:lpstr>La FFAM accompagne  les clubs</vt:lpstr>
      <vt:lpstr>Bilan des clubs</vt:lpstr>
      <vt:lpstr>Subventions ANS</vt:lpstr>
      <vt:lpstr>Subventions d’investissement</vt:lpstr>
      <vt:lpstr>Offres débutant club</vt:lpstr>
      <vt:lpstr>Extranet et  Contenu informatif</vt:lpstr>
      <vt:lpstr>Merci de votre attention</vt:lpstr>
      <vt:lpstr>Tour de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Michele</dc:creator>
  <cp:lastModifiedBy>francois Venec</cp:lastModifiedBy>
  <cp:revision>6</cp:revision>
  <cp:lastPrinted>2026-01-23T09:29:06Z</cp:lastPrinted>
  <dcterms:created xsi:type="dcterms:W3CDTF">2023-09-14T05:46:04Z</dcterms:created>
  <dcterms:modified xsi:type="dcterms:W3CDTF">2026-01-23T09:52:15Z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